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89" r:id="rId4"/>
    <p:sldId id="282" r:id="rId5"/>
    <p:sldId id="288" r:id="rId6"/>
    <p:sldId id="258" r:id="rId7"/>
    <p:sldId id="283" r:id="rId8"/>
    <p:sldId id="261" r:id="rId9"/>
    <p:sldId id="284" r:id="rId10"/>
    <p:sldId id="290" r:id="rId11"/>
    <p:sldId id="259" r:id="rId12"/>
    <p:sldId id="262" r:id="rId13"/>
    <p:sldId id="285" r:id="rId14"/>
    <p:sldId id="291" r:id="rId15"/>
    <p:sldId id="263" r:id="rId16"/>
    <p:sldId id="264" r:id="rId17"/>
    <p:sldId id="265" r:id="rId18"/>
    <p:sldId id="287" r:id="rId19"/>
    <p:sldId id="266" r:id="rId20"/>
    <p:sldId id="292" r:id="rId21"/>
    <p:sldId id="267" r:id="rId22"/>
    <p:sldId id="260" r:id="rId23"/>
    <p:sldId id="286" r:id="rId24"/>
    <p:sldId id="268" r:id="rId25"/>
    <p:sldId id="269" r:id="rId26"/>
    <p:sldId id="270" r:id="rId27"/>
    <p:sldId id="271" r:id="rId28"/>
    <p:sldId id="275" r:id="rId29"/>
    <p:sldId id="276" r:id="rId30"/>
    <p:sldId id="277" r:id="rId31"/>
    <p:sldId id="278" r:id="rId32"/>
    <p:sldId id="272" r:id="rId33"/>
    <p:sldId id="273" r:id="rId34"/>
    <p:sldId id="274" r:id="rId35"/>
    <p:sldId id="293" r:id="rId36"/>
    <p:sldId id="280" r:id="rId37"/>
    <p:sldId id="279" r:id="rId38"/>
    <p:sldId id="281" r:id="rId39"/>
    <p:sldId id="296" r:id="rId40"/>
    <p:sldId id="297" r:id="rId41"/>
    <p:sldId id="294" r:id="rId42"/>
    <p:sldId id="295" r:id="rId43"/>
    <p:sldId id="298" r:id="rId44"/>
    <p:sldId id="299" r:id="rId4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9"/>
    <p:restoredTop sz="88496"/>
  </p:normalViewPr>
  <p:slideViewPr>
    <p:cSldViewPr snapToGrid="0" snapToObjects="1">
      <p:cViewPr varScale="1">
        <p:scale>
          <a:sx n="101" d="100"/>
          <a:sy n="101" d="100"/>
        </p:scale>
        <p:origin x="3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916526-DA85-5245-B874-AEC52F3F4DCE}" type="datetimeFigureOut">
              <a:rPr kumimoji="1" lang="ja-JP" altLang="en-US" smtClean="0"/>
              <a:t>2022/1/30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E4912-DDDA-5044-A388-6E3DF77523EB}" type="slidenum">
              <a:rPr kumimoji="1" lang="ja-JP" altLang="en-US" smtClean="0"/>
              <a:t>‹#›</a:t>
            </a:fld>
            <a:endParaRPr kumimoji="1" lang="ja-JP" altLang="en-US"/>
          </a:p>
        </p:txBody>
      </p:sp>
    </p:spTree>
    <p:extLst>
      <p:ext uri="{BB962C8B-B14F-4D97-AF65-F5344CB8AC3E}">
        <p14:creationId xmlns:p14="http://schemas.microsoft.com/office/powerpoint/2010/main" val="41955334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と題しまして村田研究室修士２年の吉川純平の発表を始めます。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a:t>
            </a:fld>
            <a:endParaRPr kumimoji="1" lang="ja-JP" altLang="en-US"/>
          </a:p>
        </p:txBody>
      </p:sp>
    </p:spTree>
    <p:extLst>
      <p:ext uri="{BB962C8B-B14F-4D97-AF65-F5344CB8AC3E}">
        <p14:creationId xmlns:p14="http://schemas.microsoft.com/office/powerpoint/2010/main" val="1966042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次の章では欠損値を含むグラフについて説明します。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10</a:t>
            </a:fld>
            <a:endParaRPr kumimoji="1" lang="ja-JP" altLang="en-US"/>
          </a:p>
        </p:txBody>
      </p:sp>
    </p:spTree>
    <p:extLst>
      <p:ext uri="{BB962C8B-B14F-4D97-AF65-F5344CB8AC3E}">
        <p14:creationId xmlns:p14="http://schemas.microsoft.com/office/powerpoint/2010/main" val="3865940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まず</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a:t>だけではなく</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年齢、住所、年収などの非公開にされる情報を含むデータや、</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Twitter</a:t>
            </a:r>
            <a:r>
              <a:rPr lang="ja-JP" altLang="en-US"/>
              <a:t>や</a:t>
            </a:r>
            <a:r>
              <a:rPr lang="en-US" altLang="ja-JP" dirty="0"/>
              <a:t>Facebook</a:t>
            </a:r>
            <a:r>
              <a:rPr lang="ja-JP" altLang="en-US"/>
              <a:t>などの</a:t>
            </a:r>
            <a:r>
              <a:rPr lang="en-US" altLang="ja-JP" dirty="0"/>
              <a:t>SNS</a:t>
            </a:r>
            <a:r>
              <a:rPr lang="ja-JP" altLang="en-US"/>
              <a:t>のような億単位のユーザ利用者がおり、全データを集めることが困難なビッグデータなどがある。</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左の表では欠損値を含むデータの例を示しています。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この表では</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またグラフにおいても特徴量の欠損は起こることがあります。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ノードをユーザー、特徴量をユーザー情報とすることで右の図のような欠損値を含むグラフデータを得ることがあります。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本研究での提案手法としてグラフ上での欠損データを扱う手法を提案します。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11</a:t>
            </a:fld>
            <a:endParaRPr kumimoji="1" lang="ja-JP" altLang="en-US"/>
          </a:p>
        </p:txBody>
      </p:sp>
    </p:spTree>
    <p:extLst>
      <p:ext uri="{BB962C8B-B14F-4D97-AF65-F5344CB8AC3E}">
        <p14:creationId xmlns:p14="http://schemas.microsoft.com/office/powerpoint/2010/main" val="88624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次に欠損データを用いた学習について説明します。</a:t>
            </a:r>
            <a:endParaRPr kumimoji="1" lang="en-US" altLang="ja-JP" dirty="0"/>
          </a:p>
          <a:p>
            <a:r>
              <a:rPr kumimoji="1" lang="en-US" altLang="ja-JP" dirty="0"/>
              <a:t>[]</a:t>
            </a:r>
            <a:r>
              <a:rPr kumimoji="1" lang="ja-JP" altLang="en-US"/>
              <a:t>は</a:t>
            </a:r>
            <a:r>
              <a:rPr kumimoji="1" lang="en-US" altLang="ja-JP" dirty="0"/>
              <a:t>2</a:t>
            </a:r>
            <a:r>
              <a:rPr kumimoji="1" lang="ja-JP" altLang="en-US"/>
              <a:t>つに分類できます。</a:t>
            </a:r>
            <a:endParaRPr kumimoji="1" lang="en-US" altLang="ja-JP" dirty="0"/>
          </a:p>
          <a:p>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12</a:t>
            </a:fld>
            <a:endParaRPr kumimoji="1" lang="ja-JP" altLang="en-US"/>
          </a:p>
        </p:txBody>
      </p:sp>
    </p:spTree>
    <p:extLst>
      <p:ext uri="{BB962C8B-B14F-4D97-AF65-F5344CB8AC3E}">
        <p14:creationId xmlns:p14="http://schemas.microsoft.com/office/powerpoint/2010/main" val="1709751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次に欠損値データから完全データを作成する方法について説明します。</a:t>
            </a:r>
            <a:endParaRPr kumimoji="1" lang="en-US" altLang="ja-JP" dirty="0"/>
          </a:p>
          <a:p>
            <a:r>
              <a:rPr kumimoji="1" lang="ja-JP" altLang="en-US"/>
              <a:t>その方法は主に</a:t>
            </a:r>
            <a:r>
              <a:rPr kumimoji="1" lang="en-US" altLang="ja-JP" dirty="0"/>
              <a:t>2</a:t>
            </a:r>
            <a:r>
              <a:rPr kumimoji="1" lang="ja-JP" altLang="en-US"/>
              <a:t>つのアプローチがあります。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13</a:t>
            </a:fld>
            <a:endParaRPr kumimoji="1" lang="ja-JP" altLang="en-US"/>
          </a:p>
        </p:txBody>
      </p:sp>
    </p:spTree>
    <p:extLst>
      <p:ext uri="{BB962C8B-B14F-4D97-AF65-F5344CB8AC3E}">
        <p14:creationId xmlns:p14="http://schemas.microsoft.com/office/powerpoint/2010/main" val="350637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ja-JP" altLang="en-US"/>
              <a:t>で提案手法について述べます。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14</a:t>
            </a:fld>
            <a:endParaRPr kumimoji="1" lang="ja-JP" altLang="en-US"/>
          </a:p>
        </p:txBody>
      </p:sp>
    </p:spTree>
    <p:extLst>
      <p:ext uri="{BB962C8B-B14F-4D97-AF65-F5344CB8AC3E}">
        <p14:creationId xmlns:p14="http://schemas.microsoft.com/office/powerpoint/2010/main" val="3866467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まず提案手法で用いる構造的補完について説明します。</a:t>
            </a:r>
            <a:endParaRPr kumimoji="1" lang="en-US" altLang="ja-JP" dirty="0"/>
          </a:p>
          <a:p>
            <a:r>
              <a:rPr kumimoji="1" lang="en-US" altLang="ja-JP" dirty="0"/>
              <a:t>[]</a:t>
            </a:r>
          </a:p>
          <a:p>
            <a:r>
              <a:rPr kumimoji="1" lang="ja-JP" altLang="en-US"/>
              <a:t>右の図では構造的補完の例を示しています。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この例ではノード</a:t>
            </a:r>
            <a:r>
              <a:rPr kumimoji="1" lang="en-US" altLang="ja-JP" dirty="0"/>
              <a:t>1,2,5</a:t>
            </a:r>
            <a:r>
              <a:rPr kumimoji="1" lang="ja-JP" altLang="en-US"/>
              <a:t>の特徴量が与えられていて、ノード</a:t>
            </a:r>
            <a:r>
              <a:rPr kumimoji="1" lang="en-US" altLang="ja-JP" dirty="0"/>
              <a:t>3</a:t>
            </a:r>
            <a:r>
              <a:rPr kumimoji="1" lang="ja-JP" altLang="en-US"/>
              <a:t>とノード</a:t>
            </a:r>
            <a:r>
              <a:rPr kumimoji="1" lang="en-US" altLang="ja-JP" dirty="0"/>
              <a:t>4</a:t>
            </a:r>
            <a:r>
              <a:rPr kumimoji="1" lang="ja-JP" altLang="en-US"/>
              <a:t>の全ての特徴量が欠損しているケースです。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このグラフに構造的補完を適用することで、全てのノードの特徴量の欠損値を補完したデータを得ることができます。</a:t>
            </a:r>
            <a:endParaRPr kumimoji="1" lang="en-US" altLang="ja-JP" dirty="0"/>
          </a:p>
          <a:p>
            <a:r>
              <a:rPr kumimoji="1" lang="en-US" altLang="ja-JP" dirty="0"/>
              <a:t>[</a:t>
            </a:r>
            <a:r>
              <a:rPr kumimoji="1" lang="ja-JP" altLang="en-US"/>
              <a:t>たくさん</a:t>
            </a:r>
            <a:r>
              <a:rPr kumimoji="1" lang="en-US" altLang="ja-JP" dirty="0"/>
              <a:t>]</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15</a:t>
            </a:fld>
            <a:endParaRPr kumimoji="1" lang="ja-JP" altLang="en-US"/>
          </a:p>
        </p:txBody>
      </p:sp>
    </p:spTree>
    <p:extLst>
      <p:ext uri="{BB962C8B-B14F-4D97-AF65-F5344CB8AC3E}">
        <p14:creationId xmlns:p14="http://schemas.microsoft.com/office/powerpoint/2010/main" val="3365564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次に構造的補完の１つである近隣平均補完について説明します。</a:t>
            </a:r>
            <a:endParaRPr kumimoji="1" lang="en-US" altLang="ja-JP" dirty="0"/>
          </a:p>
          <a:p>
            <a:r>
              <a:rPr kumimoji="1" lang="en-US" altLang="ja-JP" dirty="0"/>
              <a:t>[]</a:t>
            </a:r>
            <a:r>
              <a:rPr kumimoji="1" lang="ja-JP" altLang="en-US"/>
              <a:t>であり、以下の式で表されます。</a:t>
            </a:r>
            <a:endParaRPr kumimoji="1" lang="en-US" altLang="ja-JP" dirty="0"/>
          </a:p>
          <a:p>
            <a:endParaRPr kumimoji="1" lang="en-US" altLang="ja-JP" dirty="0"/>
          </a:p>
          <a:p>
            <a:r>
              <a:rPr kumimoji="1" lang="ja-JP" altLang="en-US"/>
              <a:t>右図の欠損値をもつグラフに近隣平均補完を適用するケースを示しています。</a:t>
            </a:r>
            <a:endParaRPr kumimoji="1" lang="en-US" altLang="ja-JP" dirty="0"/>
          </a:p>
          <a:p>
            <a:r>
              <a:rPr kumimoji="1" lang="ja-JP" altLang="en-US"/>
              <a:t>ノード</a:t>
            </a:r>
            <a:r>
              <a:rPr kumimoji="1" lang="en-US" altLang="ja-JP" dirty="0"/>
              <a:t>4</a:t>
            </a:r>
            <a:r>
              <a:rPr kumimoji="1" lang="ja-JP" altLang="en-US"/>
              <a:t>の特徴量は</a:t>
            </a:r>
            <a:r>
              <a:rPr lang="ja-JP" altLang="en-US" sz="1200"/>
              <a:t>欠損していない近隣ノードの特徴量の平均つまりノード</a:t>
            </a:r>
            <a:r>
              <a:rPr lang="en-US" altLang="ja-JP" sz="1200" dirty="0"/>
              <a:t>1,2,5</a:t>
            </a:r>
            <a:r>
              <a:rPr lang="ja-JP" altLang="en-US" sz="1200"/>
              <a:t>の平均により補完されます。</a:t>
            </a:r>
            <a:endParaRPr lang="en-US" altLang="ja-JP" sz="1200" dirty="0"/>
          </a:p>
          <a:p>
            <a:r>
              <a:rPr kumimoji="1" lang="ja-JP" altLang="en-US" sz="1200"/>
              <a:t>同様にノード</a:t>
            </a:r>
            <a:r>
              <a:rPr kumimoji="1" lang="en-US" altLang="ja-JP" sz="1200" dirty="0"/>
              <a:t>3</a:t>
            </a:r>
            <a:r>
              <a:rPr kumimoji="1" lang="ja-JP" altLang="en-US" sz="1200"/>
              <a:t>の特徴量はノード</a:t>
            </a:r>
            <a:r>
              <a:rPr kumimoji="1" lang="en-US" altLang="ja-JP" sz="1200" dirty="0"/>
              <a:t>1</a:t>
            </a:r>
            <a:r>
              <a:rPr kumimoji="1" lang="ja-JP" altLang="en-US" sz="1200"/>
              <a:t>のみの平均値、つまりノード</a:t>
            </a:r>
            <a:r>
              <a:rPr kumimoji="1" lang="en-US" altLang="ja-JP" sz="1200" dirty="0"/>
              <a:t>1</a:t>
            </a:r>
            <a:r>
              <a:rPr kumimoji="1" lang="ja-JP" altLang="en-US" sz="1200"/>
              <a:t>と等しい値によって補完されます。</a:t>
            </a:r>
            <a:r>
              <a:rPr kumimoji="1" lang="en-US" altLang="ja-JP" sz="1200" dirty="0"/>
              <a:t>[]</a:t>
            </a:r>
          </a:p>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16</a:t>
            </a:fld>
            <a:endParaRPr kumimoji="1" lang="ja-JP" altLang="en-US"/>
          </a:p>
        </p:txBody>
      </p:sp>
    </p:spTree>
    <p:extLst>
      <p:ext uri="{BB962C8B-B14F-4D97-AF65-F5344CB8AC3E}">
        <p14:creationId xmlns:p14="http://schemas.microsoft.com/office/powerpoint/2010/main" val="1223410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次に、近隣平均補完の弱みを改善した近隣再帰補完について説明します。</a:t>
            </a:r>
            <a:endParaRPr kumimoji="1" lang="en-US" altLang="ja-JP" dirty="0"/>
          </a:p>
          <a:p>
            <a:r>
              <a:rPr kumimoji="1" lang="en-US" altLang="ja-JP" dirty="0"/>
              <a:t>[]</a:t>
            </a:r>
          </a:p>
          <a:p>
            <a:r>
              <a:rPr kumimoji="1" lang="ja-JP" altLang="en-US"/>
              <a:t>中央の図では近隣再帰補完の例を示しています。</a:t>
            </a:r>
            <a:endParaRPr kumimoji="1" lang="en-US" altLang="ja-JP" dirty="0"/>
          </a:p>
          <a:p>
            <a:r>
              <a:rPr kumimoji="1" lang="ja-JP" altLang="en-US"/>
              <a:t>まず、矢印</a:t>
            </a:r>
            <a:r>
              <a:rPr kumimoji="1" lang="en-US" altLang="ja-JP" dirty="0"/>
              <a:t>1</a:t>
            </a:r>
            <a:r>
              <a:rPr kumimoji="1" lang="ja-JP" altLang="en-US"/>
              <a:t>で欠損している特徴量を全て</a:t>
            </a:r>
            <a:r>
              <a:rPr kumimoji="1" lang="en-US" altLang="ja-JP" dirty="0"/>
              <a:t>0</a:t>
            </a:r>
            <a:r>
              <a:rPr kumimoji="1" lang="ja-JP" altLang="en-US"/>
              <a:t>で埋めます。</a:t>
            </a:r>
            <a:endParaRPr kumimoji="1" lang="en-US" altLang="ja-JP" dirty="0"/>
          </a:p>
          <a:p>
            <a:r>
              <a:rPr kumimoji="1" lang="ja-JP" altLang="en-US"/>
              <a:t>それから矢印</a:t>
            </a:r>
            <a:r>
              <a:rPr kumimoji="1" lang="en-US" altLang="ja-JP" dirty="0"/>
              <a:t>2</a:t>
            </a:r>
            <a:r>
              <a:rPr kumimoji="1" lang="ja-JP" altLang="en-US"/>
              <a:t>で</a:t>
            </a:r>
            <a:r>
              <a:rPr kumimoji="1" lang="en-US" altLang="ja-JP" dirty="0"/>
              <a:t>[]</a:t>
            </a:r>
            <a:r>
              <a:rPr kumimoji="1" lang="ja-JP" altLang="en-US"/>
              <a:t>という作業を行っています。</a:t>
            </a:r>
            <a:endParaRPr kumimoji="1" lang="en-US" altLang="ja-JP" dirty="0"/>
          </a:p>
          <a:p>
            <a:r>
              <a:rPr kumimoji="1" lang="ja-JP" altLang="en-US"/>
              <a:t>図ではノード</a:t>
            </a:r>
            <a:r>
              <a:rPr kumimoji="1" lang="en-US" altLang="ja-JP" dirty="0"/>
              <a:t>3</a:t>
            </a:r>
            <a:r>
              <a:rPr kumimoji="1" lang="ja-JP" altLang="en-US"/>
              <a:t>の特徴量はノード</a:t>
            </a:r>
            <a:r>
              <a:rPr kumimoji="1" lang="en-US" altLang="ja-JP" dirty="0"/>
              <a:t>1,3,4</a:t>
            </a:r>
            <a:r>
              <a:rPr kumimoji="1" lang="ja-JP" altLang="en-US"/>
              <a:t>の平均、ノード</a:t>
            </a:r>
            <a:r>
              <a:rPr kumimoji="1" lang="en-US" altLang="ja-JP" dirty="0"/>
              <a:t>4</a:t>
            </a:r>
            <a:r>
              <a:rPr kumimoji="1" lang="ja-JP" altLang="en-US"/>
              <a:t>の特徴量はノード</a:t>
            </a:r>
            <a:r>
              <a:rPr kumimoji="1" lang="en-US" altLang="ja-JP" dirty="0"/>
              <a:t>1,2,3,4,5</a:t>
            </a:r>
            <a:r>
              <a:rPr kumimoji="1" lang="ja-JP" altLang="en-US"/>
              <a:t>の特徴量の平均により補完しています。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この矢印</a:t>
            </a:r>
            <a:r>
              <a:rPr kumimoji="1" lang="en-US" altLang="ja-JP" dirty="0"/>
              <a:t>2</a:t>
            </a:r>
            <a:r>
              <a:rPr kumimoji="1" lang="ja-JP" altLang="en-US"/>
              <a:t>の操作を特徴量が収束するまで繰り返すことで欠損値を補完するアプローチです。</a:t>
            </a:r>
          </a:p>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17</a:t>
            </a:fld>
            <a:endParaRPr kumimoji="1" lang="ja-JP" altLang="en-US"/>
          </a:p>
        </p:txBody>
      </p:sp>
    </p:spTree>
    <p:extLst>
      <p:ext uri="{BB962C8B-B14F-4D97-AF65-F5344CB8AC3E}">
        <p14:creationId xmlns:p14="http://schemas.microsoft.com/office/powerpoint/2010/main" val="871799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ここまでの補完手法をもとに、半教師ありノード分類とリンク予測のタスクを行うモデルを定義します。</a:t>
            </a:r>
            <a:endParaRPr kumimoji="1" lang="en-US" altLang="ja-JP" dirty="0"/>
          </a:p>
          <a:p>
            <a:r>
              <a:rPr kumimoji="1" lang="ja-JP" altLang="en-US"/>
              <a:t>ノード分類では</a:t>
            </a:r>
            <a:r>
              <a:rPr kumimoji="1" lang="en-US" altLang="ja-JP" dirty="0"/>
              <a:t>2</a:t>
            </a:r>
            <a:r>
              <a:rPr kumimoji="1" lang="ja-JP" altLang="en-US"/>
              <a:t>層</a:t>
            </a:r>
            <a:r>
              <a:rPr kumimoji="1" lang="en-US" altLang="ja-JP" dirty="0"/>
              <a:t>GCN</a:t>
            </a:r>
            <a:r>
              <a:rPr kumimoji="1" lang="ja-JP" altLang="en-US"/>
              <a:t>を用い、学習でラベルに基づく損失をもとに勾配効果法で最適化をします。</a:t>
            </a:r>
            <a:endParaRPr kumimoji="1" lang="en-US" altLang="ja-JP" dirty="0"/>
          </a:p>
          <a:p>
            <a:r>
              <a:rPr kumimoji="1" lang="ja-JP" altLang="en-US"/>
              <a:t>リンク予測にはエンコーダに</a:t>
            </a:r>
            <a:r>
              <a:rPr kumimoji="1" lang="en-US" altLang="ja-JP" dirty="0"/>
              <a:t>2</a:t>
            </a:r>
            <a:r>
              <a:rPr kumimoji="1" lang="ja-JP" altLang="en-US"/>
              <a:t>層</a:t>
            </a:r>
            <a:r>
              <a:rPr kumimoji="1" lang="en-US" altLang="ja-JP" dirty="0"/>
              <a:t>GCN</a:t>
            </a:r>
            <a:r>
              <a:rPr kumimoji="1" lang="ja-JP" altLang="en-US"/>
              <a:t>、デコーダに内積を用いる</a:t>
            </a:r>
            <a:r>
              <a:rPr kumimoji="1" lang="en-US" altLang="ja-JP" dirty="0"/>
              <a:t>Variational graph auto encoder</a:t>
            </a:r>
            <a:r>
              <a:rPr kumimoji="1" lang="ja-JP" altLang="en-US"/>
              <a:t>を用いました。</a:t>
            </a:r>
            <a:endParaRPr kumimoji="1" lang="en-US" altLang="ja-JP" dirty="0"/>
          </a:p>
          <a:p>
            <a:r>
              <a:rPr kumimoji="1" lang="ja-JP" altLang="en-US"/>
              <a:t>また損失関数はエッジに基づいて学習を行う関数として定義しました。</a:t>
            </a:r>
            <a:endParaRPr lang="en-US" altLang="ja-JP" b="0" dirty="0"/>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18</a:t>
            </a:fld>
            <a:endParaRPr kumimoji="1" lang="ja-JP" altLang="en-US"/>
          </a:p>
        </p:txBody>
      </p:sp>
    </p:spTree>
    <p:extLst>
      <p:ext uri="{BB962C8B-B14F-4D97-AF65-F5344CB8AC3E}">
        <p14:creationId xmlns:p14="http://schemas.microsoft.com/office/powerpoint/2010/main" val="3331777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a:t>
            </a:r>
            <a:r>
              <a:rPr kumimoji="1" lang="en-US" altLang="ja-JP" dirty="0"/>
              <a:t>2</a:t>
            </a:r>
            <a:r>
              <a:rPr kumimoji="1" lang="ja-JP" altLang="en-US"/>
              <a:t>つの提案手法について説明します。</a:t>
            </a:r>
            <a:endParaRPr kumimoji="1" lang="en-US" altLang="ja-JP" dirty="0"/>
          </a:p>
          <a:p>
            <a:r>
              <a:rPr kumimoji="1" lang="en-US" altLang="ja-JP" dirty="0"/>
              <a:t>[]</a:t>
            </a:r>
            <a:r>
              <a:rPr kumimoji="1" lang="ja-JP" altLang="en-US"/>
              <a:t>は</a:t>
            </a:r>
            <a:r>
              <a:rPr kumimoji="1" lang="en-US" altLang="ja-JP" dirty="0"/>
              <a:t>[]</a:t>
            </a:r>
            <a:r>
              <a:rPr kumimoji="1" lang="ja-JP" altLang="en-US"/>
              <a:t>をして欠損値補完をし、欠損値を含むデータを完全データに変形した後にノード分類のタスクでは</a:t>
            </a:r>
            <a:r>
              <a:rPr kumimoji="1" lang="en-US" altLang="ja-JP" dirty="0"/>
              <a:t>GCN</a:t>
            </a:r>
            <a:r>
              <a:rPr kumimoji="1" lang="ja-JP" altLang="en-US"/>
              <a:t>を用い、リンク予測では</a:t>
            </a:r>
            <a:r>
              <a:rPr kumimoji="1" lang="en-US" altLang="ja-JP" dirty="0"/>
              <a:t>VGAE</a:t>
            </a:r>
            <a:r>
              <a:rPr kumimoji="1" lang="ja-JP" altLang="en-US"/>
              <a:t>を用いるモデルとします。</a:t>
            </a:r>
            <a:endParaRPr kumimoji="1" lang="en-US" altLang="ja-JP" dirty="0"/>
          </a:p>
          <a:p>
            <a:r>
              <a:rPr kumimoji="1" lang="en-US" altLang="ja-JP" dirty="0"/>
              <a:t>[]</a:t>
            </a:r>
            <a:r>
              <a:rPr kumimoji="1" lang="ja-JP" altLang="en-US"/>
              <a:t>は</a:t>
            </a:r>
            <a:r>
              <a:rPr kumimoji="1" lang="en-US" altLang="ja-JP" dirty="0"/>
              <a:t>[]</a:t>
            </a:r>
            <a:r>
              <a:rPr kumimoji="1" lang="ja-JP" altLang="en-US"/>
              <a:t>をして欠損値補完をし、欠損値を含むデータを完全データに変形した後にノード分類のタスクでは</a:t>
            </a:r>
            <a:r>
              <a:rPr kumimoji="1" lang="en-US" altLang="ja-JP" dirty="0"/>
              <a:t>GCN</a:t>
            </a:r>
            <a:r>
              <a:rPr kumimoji="1" lang="ja-JP" altLang="en-US"/>
              <a:t>を用い、リンク予測では</a:t>
            </a:r>
            <a:r>
              <a:rPr kumimoji="1" lang="en-US" altLang="ja-JP" dirty="0"/>
              <a:t>VGAE</a:t>
            </a:r>
            <a:r>
              <a:rPr kumimoji="1" lang="ja-JP" altLang="en-US"/>
              <a:t>を用いるモデルとします。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19</a:t>
            </a:fld>
            <a:endParaRPr kumimoji="1" lang="ja-JP" altLang="en-US"/>
          </a:p>
        </p:txBody>
      </p:sp>
    </p:spTree>
    <p:extLst>
      <p:ext uri="{BB962C8B-B14F-4D97-AF65-F5344CB8AC3E}">
        <p14:creationId xmlns:p14="http://schemas.microsoft.com/office/powerpoint/2010/main" val="244423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発表の概要について説明します</a:t>
            </a:r>
            <a:endParaRPr kumimoji="1" lang="en-US" altLang="ja-JP" dirty="0"/>
          </a:p>
          <a:p>
            <a:r>
              <a:rPr kumimoji="1" lang="ja-JP" altLang="en-US"/>
              <a:t>今回の研究では欠損値を含むグラフについて扱います。</a:t>
            </a:r>
            <a:endParaRPr kumimoji="1" lang="en-US" altLang="ja-JP" dirty="0"/>
          </a:p>
          <a:p>
            <a:r>
              <a:rPr kumimoji="1" lang="ja-JP" altLang="en-US"/>
              <a:t>そのため、第１章でグラフデータについて、</a:t>
            </a:r>
            <a:endParaRPr kumimoji="1" lang="en-US" altLang="ja-JP" dirty="0"/>
          </a:p>
          <a:p>
            <a:r>
              <a:rPr kumimoji="1" lang="ja-JP" altLang="en-US"/>
              <a:t>第二章で欠損値を含むグラフについて説明します。</a:t>
            </a:r>
            <a:endParaRPr kumimoji="1" lang="en-US" altLang="ja-JP" dirty="0"/>
          </a:p>
          <a:p>
            <a:r>
              <a:rPr kumimoji="1" lang="ja-JP" altLang="en-US"/>
              <a:t>第３章以降で提案手法、実験、結論という順で発表します。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2</a:t>
            </a:fld>
            <a:endParaRPr kumimoji="1" lang="ja-JP" altLang="en-US"/>
          </a:p>
        </p:txBody>
      </p:sp>
    </p:spTree>
    <p:extLst>
      <p:ext uri="{BB962C8B-B14F-4D97-AF65-F5344CB8AC3E}">
        <p14:creationId xmlns:p14="http://schemas.microsoft.com/office/powerpoint/2010/main" val="2480210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次の章では実際に行った</a:t>
            </a:r>
            <a:r>
              <a:rPr kumimoji="1" lang="en-US" altLang="ja-JP" dirty="0"/>
              <a:t>[]</a:t>
            </a:r>
            <a:r>
              <a:rPr kumimoji="1" lang="ja-JP" altLang="en-US"/>
              <a:t>と</a:t>
            </a:r>
            <a:r>
              <a:rPr kumimoji="1" lang="en-US" altLang="ja-JP" dirty="0"/>
              <a:t>[]</a:t>
            </a:r>
            <a:r>
              <a:rPr kumimoji="1" lang="ja-JP" altLang="en-US"/>
              <a:t>の実験について述べます。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20</a:t>
            </a:fld>
            <a:endParaRPr kumimoji="1" lang="ja-JP" altLang="en-US"/>
          </a:p>
        </p:txBody>
      </p:sp>
    </p:spTree>
    <p:extLst>
      <p:ext uri="{BB962C8B-B14F-4D97-AF65-F5344CB8AC3E}">
        <p14:creationId xmlns:p14="http://schemas.microsoft.com/office/powerpoint/2010/main" val="3715238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ここから実験の説明に入ります。</a:t>
            </a:r>
            <a:endParaRPr kumimoji="1" lang="en-US" altLang="ja-JP" dirty="0"/>
          </a:p>
          <a:p>
            <a:endParaRPr kumimoji="1" lang="en-US" altLang="ja-JP" dirty="0"/>
          </a:p>
          <a:p>
            <a:r>
              <a:rPr kumimoji="1" lang="ja-JP" altLang="en-US"/>
              <a:t>データセットは</a:t>
            </a:r>
            <a:r>
              <a:rPr kumimoji="1" lang="en-US" altLang="ja-JP" dirty="0"/>
              <a:t>4</a:t>
            </a:r>
            <a:r>
              <a:rPr kumimoji="1" lang="ja-JP" altLang="en-US"/>
              <a:t>種類を用いました。</a:t>
            </a:r>
            <a:endParaRPr kumimoji="1" lang="en-US" altLang="ja-JP" dirty="0"/>
          </a:p>
          <a:p>
            <a:r>
              <a:rPr kumimoji="1" lang="ja-JP" altLang="en-US"/>
              <a:t>これらのデータセットはベースラインとして頻繁に用いられています。</a:t>
            </a:r>
            <a:endParaRPr kumimoji="1" lang="en-US" altLang="ja-JP" dirty="0"/>
          </a:p>
          <a:p>
            <a:r>
              <a:rPr kumimoji="1" lang="en-US" altLang="ja-JP" dirty="0" err="1"/>
              <a:t>Cora,Citeseer</a:t>
            </a:r>
            <a:r>
              <a:rPr kumimoji="1" lang="ja-JP" altLang="en-US"/>
              <a:t>は</a:t>
            </a:r>
            <a:r>
              <a:rPr kumimoji="1" lang="en-US" altLang="ja-JP" dirty="0"/>
              <a:t>[]</a:t>
            </a:r>
            <a:r>
              <a:rPr kumimoji="1" lang="ja-JP" altLang="en-US"/>
              <a:t>を用いた引用ネットワークです。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err="1"/>
              <a:t>Amaphoto,Amacomp</a:t>
            </a:r>
            <a:r>
              <a:rPr kumimoji="1" lang="ja-JP" altLang="en-US"/>
              <a:t>は</a:t>
            </a:r>
            <a:r>
              <a:rPr kumimoji="1" lang="en-US" altLang="ja-JP" dirty="0"/>
              <a:t>[]</a:t>
            </a:r>
            <a:r>
              <a:rPr kumimoji="1" lang="ja-JP" altLang="en-US"/>
              <a:t>を用いた共購買ネットワークです。</a:t>
            </a:r>
            <a:endParaRPr kumimoji="1" lang="en-US" altLang="ja-JP" dirty="0"/>
          </a:p>
          <a:p>
            <a:endParaRPr kumimoji="1" lang="en-US" altLang="ja-JP" dirty="0"/>
          </a:p>
          <a:p>
            <a:endParaRPr kumimoji="1" lang="en-US" altLang="ja-JP" dirty="0"/>
          </a:p>
          <a:p>
            <a:r>
              <a:rPr kumimoji="1" lang="ja-JP" altLang="en-US"/>
              <a:t>比較手法は、代入法を用いて補完したデータを学習する既存の方法と直接学習する手法を用いました。</a:t>
            </a:r>
            <a:endParaRPr kumimoji="1" lang="en-US" altLang="ja-JP" dirty="0"/>
          </a:p>
          <a:p>
            <a:r>
              <a:rPr kumimoji="1" lang="ja-JP" altLang="en-US"/>
              <a:t>代入法は以下の</a:t>
            </a:r>
            <a:r>
              <a:rPr kumimoji="1" lang="en-US" altLang="ja-JP" dirty="0"/>
              <a:t>7</a:t>
            </a:r>
            <a:r>
              <a:rPr kumimoji="1" lang="ja-JP" altLang="en-US"/>
              <a:t>つの手法を用いました</a:t>
            </a:r>
            <a:endParaRPr kumimoji="1" lang="en-US" altLang="ja-JP" dirty="0"/>
          </a:p>
          <a:p>
            <a:r>
              <a:rPr kumimoji="1" lang="en-US" altLang="ja-JP" dirty="0"/>
              <a:t>[]</a:t>
            </a:r>
          </a:p>
          <a:p>
            <a:r>
              <a:rPr kumimoji="1" lang="ja-JP" altLang="en-US"/>
              <a:t>また欠損値データから混合ガウス分布を用いて直接学習する手法として</a:t>
            </a:r>
            <a:r>
              <a:rPr kumimoji="1" lang="en-US" altLang="ja-JP" dirty="0" err="1"/>
              <a:t>GCN_mf</a:t>
            </a:r>
            <a:r>
              <a:rPr kumimoji="1" lang="ja-JP" altLang="en-US"/>
              <a:t>モデルを用いました。</a:t>
            </a:r>
            <a:endParaRPr kumimoji="1" lang="en-US" altLang="ja-JP" dirty="0"/>
          </a:p>
          <a:p>
            <a:r>
              <a:rPr kumimoji="1" lang="ja-JP" altLang="en-US"/>
              <a:t>提案手法である</a:t>
            </a:r>
            <a:r>
              <a:rPr kumimoji="1" lang="en-US" altLang="ja-JP" dirty="0" err="1"/>
              <a:t>GCN_recursive</a:t>
            </a:r>
            <a:r>
              <a:rPr kumimoji="1" lang="ja-JP" altLang="en-US"/>
              <a:t>モデルの再帰回数は</a:t>
            </a:r>
            <a:r>
              <a:rPr kumimoji="1" lang="en-US" altLang="ja-JP" dirty="0"/>
              <a:t>32</a:t>
            </a:r>
            <a:r>
              <a:rPr kumimoji="1" lang="ja-JP" altLang="en-US"/>
              <a:t>で実験を行いました。</a:t>
            </a:r>
            <a:endParaRPr kumimoji="1" lang="en-US" altLang="ja-JP" dirty="0"/>
          </a:p>
          <a:p>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21</a:t>
            </a:fld>
            <a:endParaRPr kumimoji="1" lang="ja-JP" altLang="en-US"/>
          </a:p>
        </p:txBody>
      </p:sp>
    </p:spTree>
    <p:extLst>
      <p:ext uri="{BB962C8B-B14F-4D97-AF65-F5344CB8AC3E}">
        <p14:creationId xmlns:p14="http://schemas.microsoft.com/office/powerpoint/2010/main" val="3206083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p>
          <a:p>
            <a:r>
              <a:rPr kumimoji="1" lang="ja-JP" altLang="en-US"/>
              <a:t>実験に用いるデータセットは特徴量に欠損が含まれないため、以下の３パターンで欠損を人工的に生成しました</a:t>
            </a:r>
            <a:endParaRPr kumimoji="1" lang="en-US" altLang="ja-JP" dirty="0"/>
          </a:p>
          <a:p>
            <a:r>
              <a:rPr lang="en-US" altLang="ja-JP" b="0" i="0" dirty="0">
                <a:solidFill>
                  <a:srgbClr val="1D1C1D"/>
                </a:solidFill>
                <a:effectLst/>
                <a:latin typeface="NotoSansJP"/>
              </a:rPr>
              <a:t>[]</a:t>
            </a:r>
          </a:p>
          <a:p>
            <a:r>
              <a:rPr kumimoji="1" lang="en-US" altLang="ja-JP" b="0" i="0" dirty="0">
                <a:solidFill>
                  <a:srgbClr val="1D1C1D"/>
                </a:solidFill>
                <a:effectLst/>
                <a:latin typeface="NotoSansJP"/>
              </a:rPr>
              <a:t>[]</a:t>
            </a:r>
          </a:p>
          <a:p>
            <a:r>
              <a:rPr kumimoji="1" lang="ja-JP" altLang="en-US" b="0" i="0">
                <a:solidFill>
                  <a:srgbClr val="1D1C1D"/>
                </a:solidFill>
                <a:effectLst/>
                <a:latin typeface="NotoSansJP"/>
              </a:rPr>
              <a:t>以下の図では欠損率が</a:t>
            </a:r>
            <a:r>
              <a:rPr kumimoji="1" lang="en-US" altLang="ja-JP" b="0" i="0" dirty="0">
                <a:solidFill>
                  <a:srgbClr val="1D1C1D"/>
                </a:solidFill>
                <a:effectLst/>
                <a:latin typeface="NotoSansJP"/>
              </a:rPr>
              <a:t>50%</a:t>
            </a:r>
            <a:r>
              <a:rPr kumimoji="1" lang="ja-JP" altLang="en-US" b="0" i="0">
                <a:solidFill>
                  <a:srgbClr val="1D1C1D"/>
                </a:solidFill>
                <a:effectLst/>
                <a:latin typeface="NotoSansJP"/>
              </a:rPr>
              <a:t>の例を示しています。</a:t>
            </a:r>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22</a:t>
            </a:fld>
            <a:endParaRPr kumimoji="1" lang="ja-JP" altLang="en-US"/>
          </a:p>
        </p:txBody>
      </p:sp>
    </p:spTree>
    <p:extLst>
      <p:ext uri="{BB962C8B-B14F-4D97-AF65-F5344CB8AC3E}">
        <p14:creationId xmlns:p14="http://schemas.microsoft.com/office/powerpoint/2010/main" val="3175472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では最初にノード分類について説明します</a:t>
            </a:r>
            <a:endParaRPr kumimoji="1" lang="en-US" altLang="ja-JP" dirty="0"/>
          </a:p>
          <a:p>
            <a:r>
              <a:rPr kumimoji="1" lang="ja-JP" altLang="en-US"/>
              <a:t>データセットのラベルは訓練、検証、テスト用に分割します</a:t>
            </a:r>
            <a:endParaRPr kumimoji="1" lang="en-US" altLang="ja-JP" dirty="0"/>
          </a:p>
          <a:p>
            <a:r>
              <a:rPr kumimoji="1" lang="en-US" altLang="ja-JP" dirty="0"/>
              <a:t>[]</a:t>
            </a:r>
          </a:p>
          <a:p>
            <a:r>
              <a:rPr kumimoji="1" lang="ja-JP" altLang="en-US"/>
              <a:t>評価指標には正解率</a:t>
            </a:r>
            <a:r>
              <a:rPr kumimoji="1" lang="en-US" altLang="ja-JP" dirty="0"/>
              <a:t>Accuracy</a:t>
            </a:r>
            <a:r>
              <a:rPr kumimoji="1" lang="ja-JP" altLang="en-US"/>
              <a:t>を用いました。</a:t>
            </a:r>
            <a:r>
              <a:rPr kumimoji="1" lang="en-US" altLang="ja-JP" dirty="0"/>
              <a:t>Accuracy</a:t>
            </a:r>
            <a:r>
              <a:rPr kumimoji="1" lang="ja-JP" altLang="en-US"/>
              <a:t>は</a:t>
            </a:r>
            <a:r>
              <a:rPr kumimoji="1" lang="en-US" altLang="ja-JP" dirty="0"/>
              <a:t>0</a:t>
            </a:r>
            <a:r>
              <a:rPr kumimoji="1" lang="ja-JP" altLang="en-US"/>
              <a:t>から</a:t>
            </a:r>
            <a:r>
              <a:rPr kumimoji="1" lang="en-US" altLang="ja-JP" dirty="0"/>
              <a:t>100</a:t>
            </a:r>
            <a:r>
              <a:rPr kumimoji="1" lang="ja-JP" altLang="en-US"/>
              <a:t>の値を取り、大きいほど精度が良いことを示します。</a:t>
            </a:r>
          </a:p>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23</a:t>
            </a:fld>
            <a:endParaRPr kumimoji="1" lang="ja-JP" altLang="en-US"/>
          </a:p>
        </p:txBody>
      </p:sp>
    </p:spTree>
    <p:extLst>
      <p:ext uri="{BB962C8B-B14F-4D97-AF65-F5344CB8AC3E}">
        <p14:creationId xmlns:p14="http://schemas.microsoft.com/office/powerpoint/2010/main" val="452206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これがデータセット</a:t>
            </a:r>
            <a:r>
              <a:rPr kumimoji="1" lang="en-US" altLang="ja-JP" dirty="0"/>
              <a:t>Cora</a:t>
            </a:r>
            <a:r>
              <a:rPr kumimoji="1" lang="ja-JP" altLang="en-US"/>
              <a:t>におけるノード分類の結果です。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24</a:t>
            </a:fld>
            <a:endParaRPr kumimoji="1" lang="ja-JP" altLang="en-US"/>
          </a:p>
        </p:txBody>
      </p:sp>
    </p:spTree>
    <p:extLst>
      <p:ext uri="{BB962C8B-B14F-4D97-AF65-F5344CB8AC3E}">
        <p14:creationId xmlns:p14="http://schemas.microsoft.com/office/powerpoint/2010/main" val="1722631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25</a:t>
            </a:fld>
            <a:endParaRPr kumimoji="1" lang="ja-JP" altLang="en-US"/>
          </a:p>
        </p:txBody>
      </p:sp>
    </p:spTree>
    <p:extLst>
      <p:ext uri="{BB962C8B-B14F-4D97-AF65-F5344CB8AC3E}">
        <p14:creationId xmlns:p14="http://schemas.microsoft.com/office/powerpoint/2010/main" val="450874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次に再帰回数による提案手法</a:t>
            </a:r>
            <a:r>
              <a:rPr kumimoji="1" lang="en-US" altLang="ja-JP" dirty="0" err="1"/>
              <a:t>GCN_recursive</a:t>
            </a:r>
            <a:r>
              <a:rPr kumimoji="1" lang="ja-JP" altLang="en-US"/>
              <a:t>モデルのノード分類の精度の変化を調べました。</a:t>
            </a:r>
            <a:endParaRPr kumimoji="1" lang="en-US" altLang="ja-JP" dirty="0"/>
          </a:p>
          <a:p>
            <a:r>
              <a:rPr kumimoji="1" lang="ja-JP" altLang="en-US"/>
              <a:t>この実験では横軸を再帰回数、縦軸をノード分類の精度とし欠損率</a:t>
            </a:r>
            <a:r>
              <a:rPr kumimoji="1" lang="en-US" altLang="ja-JP" dirty="0"/>
              <a:t>0.2,0.5,0.8</a:t>
            </a:r>
            <a:r>
              <a:rPr kumimoji="1" lang="ja-JP" altLang="en-US"/>
              <a:t>の場合の精度を調べました。</a:t>
            </a:r>
            <a:endParaRPr kumimoji="1" lang="en-US" altLang="ja-JP" dirty="0"/>
          </a:p>
          <a:p>
            <a:r>
              <a:rPr kumimoji="1" lang="ja-JP" altLang="en-US"/>
              <a:t>この図ではデータセット</a:t>
            </a:r>
            <a:r>
              <a:rPr kumimoji="1" lang="en-US" altLang="ja-JP" dirty="0"/>
              <a:t>Cora</a:t>
            </a:r>
            <a:r>
              <a:rPr kumimoji="1" lang="ja-JP" altLang="en-US"/>
              <a:t>におけるノード分類の精度を調べています。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28</a:t>
            </a:fld>
            <a:endParaRPr kumimoji="1" lang="ja-JP" altLang="en-US"/>
          </a:p>
        </p:txBody>
      </p:sp>
    </p:spTree>
    <p:extLst>
      <p:ext uri="{BB962C8B-B14F-4D97-AF65-F5344CB8AC3E}">
        <p14:creationId xmlns:p14="http://schemas.microsoft.com/office/powerpoint/2010/main" val="2464242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r>
              <a:rPr kumimoji="1" lang="en-US" altLang="ja-JP" dirty="0" err="1"/>
              <a:t>amacomp</a:t>
            </a:r>
            <a:r>
              <a:rPr kumimoji="1" lang="ja-JP" altLang="en-US"/>
              <a:t>の平均次数は高いので、再帰回数を増やすと情報量が増え、特徴量が大きくなりがちではあるが、</a:t>
            </a:r>
            <a:r>
              <a:rPr kumimoji="1" lang="en-US" altLang="ja-JP" dirty="0"/>
              <a:t>0</a:t>
            </a:r>
            <a:r>
              <a:rPr kumimoji="1" lang="ja-JP" altLang="en-US"/>
              <a:t>埋めでもそこそこ高精度である可能性がある。</a:t>
            </a:r>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31</a:t>
            </a:fld>
            <a:endParaRPr kumimoji="1" lang="ja-JP" altLang="en-US"/>
          </a:p>
        </p:txBody>
      </p:sp>
    </p:spTree>
    <p:extLst>
      <p:ext uri="{BB962C8B-B14F-4D97-AF65-F5344CB8AC3E}">
        <p14:creationId xmlns:p14="http://schemas.microsoft.com/office/powerpoint/2010/main" val="2857070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では次にリンク予測について説明します</a:t>
            </a:r>
            <a:endParaRPr kumimoji="1" lang="en-US" altLang="ja-JP" dirty="0"/>
          </a:p>
          <a:p>
            <a:r>
              <a:rPr kumimoji="1" lang="ja-JP" altLang="en-US"/>
              <a:t>データセットのエッジは訓練、検証、テスト用にそれぞれ</a:t>
            </a:r>
            <a:r>
              <a:rPr kumimoji="1" lang="en-US" altLang="ja-JP" dirty="0"/>
              <a:t>85%, 5%, 10%</a:t>
            </a:r>
            <a:r>
              <a:rPr kumimoji="1" lang="ja-JP" altLang="en-US"/>
              <a:t>ランダムに分割しました</a:t>
            </a:r>
            <a:endParaRPr kumimoji="1" lang="en-US" altLang="ja-JP" dirty="0"/>
          </a:p>
          <a:p>
            <a:endParaRPr kumimoji="1" lang="en-US" altLang="ja-JP" dirty="0"/>
          </a:p>
          <a:p>
            <a:r>
              <a:rPr kumimoji="1" lang="ja-JP" altLang="en-US"/>
              <a:t>比較手法は</a:t>
            </a:r>
            <a:r>
              <a:rPr kumimoji="1" lang="en-US" altLang="ja-JP" dirty="0"/>
              <a:t>[]</a:t>
            </a:r>
          </a:p>
          <a:p>
            <a:endParaRPr kumimoji="1" lang="en-US" altLang="ja-JP" dirty="0"/>
          </a:p>
          <a:p>
            <a:r>
              <a:rPr kumimoji="1" lang="en-US" altLang="ja-JP" dirty="0"/>
              <a:t>[]</a:t>
            </a:r>
          </a:p>
          <a:p>
            <a:endParaRPr kumimoji="1" lang="en-US" altLang="ja-JP" dirty="0"/>
          </a:p>
          <a:p>
            <a:r>
              <a:rPr kumimoji="1" lang="ja-JP" altLang="en-US"/>
              <a:t>評価指標には</a:t>
            </a:r>
            <a:r>
              <a:rPr kumimoji="1" lang="en-US" altLang="ja-JP" dirty="0"/>
              <a:t>ROC-AUC</a:t>
            </a:r>
            <a:r>
              <a:rPr kumimoji="1" lang="ja-JP" altLang="en-US"/>
              <a:t>を用いました。この指標は</a:t>
            </a:r>
            <a:r>
              <a:rPr kumimoji="1" lang="en-US" altLang="ja-JP" dirty="0"/>
              <a:t>0</a:t>
            </a:r>
            <a:r>
              <a:rPr kumimoji="1" lang="ja-JP" altLang="en-US"/>
              <a:t>から</a:t>
            </a:r>
            <a:r>
              <a:rPr kumimoji="1" lang="en-US" altLang="ja-JP" dirty="0"/>
              <a:t>100</a:t>
            </a:r>
            <a:r>
              <a:rPr kumimoji="1" lang="ja-JP" altLang="en-US"/>
              <a:t>の値を取り、大きいほど精度が良いことを示します。</a:t>
            </a:r>
          </a:p>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32</a:t>
            </a:fld>
            <a:endParaRPr kumimoji="1" lang="ja-JP" altLang="en-US"/>
          </a:p>
        </p:txBody>
      </p:sp>
    </p:spTree>
    <p:extLst>
      <p:ext uri="{BB962C8B-B14F-4D97-AF65-F5344CB8AC3E}">
        <p14:creationId xmlns:p14="http://schemas.microsoft.com/office/powerpoint/2010/main" val="1160261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これが</a:t>
            </a:r>
            <a:r>
              <a:rPr kumimoji="1" lang="en-US" altLang="ja-JP" dirty="0"/>
              <a:t>Cora</a:t>
            </a:r>
            <a:r>
              <a:rPr kumimoji="1" lang="ja-JP" altLang="en-US"/>
              <a:t>データセットにおけるリンク予測の結果です。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33</a:t>
            </a:fld>
            <a:endParaRPr kumimoji="1" lang="ja-JP" altLang="en-US"/>
          </a:p>
        </p:txBody>
      </p:sp>
    </p:spTree>
    <p:extLst>
      <p:ext uri="{BB962C8B-B14F-4D97-AF65-F5344CB8AC3E}">
        <p14:creationId xmlns:p14="http://schemas.microsoft.com/office/powerpoint/2010/main" val="25434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では最初の章としてグラフデータについて説明します。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3</a:t>
            </a:fld>
            <a:endParaRPr kumimoji="1" lang="ja-JP" altLang="en-US"/>
          </a:p>
        </p:txBody>
      </p:sp>
    </p:spTree>
    <p:extLst>
      <p:ext uri="{BB962C8B-B14F-4D97-AF65-F5344CB8AC3E}">
        <p14:creationId xmlns:p14="http://schemas.microsoft.com/office/powerpoint/2010/main" val="8614890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最後に結論と今後の課題について述べます。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35</a:t>
            </a:fld>
            <a:endParaRPr kumimoji="1" lang="ja-JP" altLang="en-US"/>
          </a:p>
        </p:txBody>
      </p:sp>
    </p:spTree>
    <p:extLst>
      <p:ext uri="{BB962C8B-B14F-4D97-AF65-F5344CB8AC3E}">
        <p14:creationId xmlns:p14="http://schemas.microsoft.com/office/powerpoint/2010/main" val="4144732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最後に結論と今後の課題について述べます。</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IPAexMincho"/>
              </a:rPr>
              <a:t>[]*3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IPAexMinch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1</a:t>
            </a:r>
            <a:r>
              <a:rPr lang="ja-JP" altLang="en-US"/>
              <a:t>つ目の課題は欠損値補完の異なる方法の模索です。本研究での </a:t>
            </a:r>
            <a:r>
              <a:rPr lang="en-US" altLang="ja-JP" dirty="0"/>
              <a:t>2 </a:t>
            </a:r>
            <a:r>
              <a:rPr lang="ja-JP" altLang="en-US"/>
              <a:t>つの提案手法はいずれも近隣 ノードの特徴量の平均を用いて欠損値補完したものとなっています。しかし近隣ノードの特徴量に偏りをかけて 学習する方法や </a:t>
            </a:r>
            <a:r>
              <a:rPr lang="en" altLang="ja-JP" dirty="0"/>
              <a:t>Attention </a:t>
            </a:r>
            <a:r>
              <a:rPr lang="ja-JP" altLang="en-US"/>
              <a:t>機構を用いた方法、ノードエンべディングによりベクトル空間へ埋め込んだ情報を用いて欠損値補完をする方法など様々なアプローチが考えらます。</a:t>
            </a:r>
            <a:endParaRPr lang="en-US" altLang="ja-JP" sz="1200" dirty="0">
              <a:latin typeface="IPAexMinch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IPAexMinch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2</a:t>
            </a:r>
            <a:r>
              <a:rPr lang="ja-JP" altLang="en-US"/>
              <a:t>つ目の課題は欠損値補完に全ての特徴量の情報を用いていないことである。提案手法での欠損値補完のアルゴリズムは、特徴量の種類ごとにグラフ構造を用いて補完している。</a:t>
            </a:r>
            <a:r>
              <a:rPr lang="en-US" altLang="ja-JP" dirty="0"/>
              <a:t>(</a:t>
            </a:r>
            <a:r>
              <a:rPr lang="ja-JP" altLang="en-US"/>
              <a:t>そのため、あるノードの 欠損値補完はそのノードの別の特徴量に依存するものではない。この問題はそれぞれのノードごとの特徴量を共起しつつ欠損値補完をするモデルを作成することで解決できると考えられる。 </a:t>
            </a:r>
            <a:r>
              <a:rPr lang="en-US" altLang="ja-JP"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3</a:t>
            </a:r>
            <a:r>
              <a:rPr lang="ja-JP" altLang="en-US"/>
              <a:t>つ目の課題は異なる欠損パターンにおける実験である。本研究の </a:t>
            </a:r>
            <a:r>
              <a:rPr lang="en" altLang="ja-JP" dirty="0"/>
              <a:t>Uniform randomly missing, Biased randomly missing, Structurally missing </a:t>
            </a:r>
            <a:r>
              <a:rPr lang="ja-JP" altLang="en-US"/>
              <a:t>の</a:t>
            </a:r>
            <a:r>
              <a:rPr lang="en-US" altLang="ja-JP" dirty="0"/>
              <a:t>3</a:t>
            </a:r>
            <a:r>
              <a:rPr lang="ja-JP" altLang="en-US"/>
              <a:t>つの欠損パターンは全て人工的に作成させられた ものであり </a:t>
            </a:r>
            <a:r>
              <a:rPr lang="en" altLang="ja-JP" dirty="0"/>
              <a:t>MCAR </a:t>
            </a:r>
            <a:r>
              <a:rPr lang="ja-JP" altLang="en-US"/>
              <a:t>に分類される。そのため </a:t>
            </a:r>
            <a:r>
              <a:rPr lang="en" altLang="ja-JP" dirty="0"/>
              <a:t>MNAR </a:t>
            </a:r>
            <a:r>
              <a:rPr lang="ja-JP" altLang="en-US"/>
              <a:t>や </a:t>
            </a:r>
            <a:r>
              <a:rPr lang="en" altLang="ja-JP" dirty="0"/>
              <a:t>MAR </a:t>
            </a:r>
            <a:r>
              <a:rPr lang="ja-JP" altLang="en-US"/>
              <a:t>といった偶発的に生じた欠損パターンを考慮したモデルを考えることも今後の課題</a:t>
            </a:r>
            <a:r>
              <a:rPr lang="en-US" altLang="ja-JP" dirty="0"/>
              <a:t>1</a:t>
            </a:r>
            <a:r>
              <a:rPr lang="ja-JP" altLang="en-US"/>
              <a:t>つとして挙げられます。</a:t>
            </a:r>
            <a:endParaRPr lang="en-US" altLang="ja-JP" sz="1200" dirty="0">
              <a:latin typeface="IPAexMincho"/>
            </a:endParaRP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36</a:t>
            </a:fld>
            <a:endParaRPr kumimoji="1" lang="ja-JP" altLang="en-US"/>
          </a:p>
        </p:txBody>
      </p:sp>
    </p:spTree>
    <p:extLst>
      <p:ext uri="{BB962C8B-B14F-4D97-AF65-F5344CB8AC3E}">
        <p14:creationId xmlns:p14="http://schemas.microsoft.com/office/powerpoint/2010/main" val="2753904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変分下限 </a:t>
            </a:r>
            <a:endParaRPr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37</a:t>
            </a:fld>
            <a:endParaRPr kumimoji="1" lang="ja-JP" altLang="en-US"/>
          </a:p>
        </p:txBody>
      </p:sp>
    </p:spTree>
    <p:extLst>
      <p:ext uri="{BB962C8B-B14F-4D97-AF65-F5344CB8AC3E}">
        <p14:creationId xmlns:p14="http://schemas.microsoft.com/office/powerpoint/2010/main" val="8510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Cora,Citeseer</a:t>
            </a:r>
            <a:r>
              <a:rPr kumimoji="1" lang="ja-JP" altLang="en-US"/>
              <a:t>に比べて</a:t>
            </a:r>
            <a:r>
              <a:rPr kumimoji="1" lang="en-US" altLang="ja-JP" dirty="0" err="1"/>
              <a:t>Cmaphoto,Amacomp</a:t>
            </a:r>
            <a:r>
              <a:rPr kumimoji="1" lang="ja-JP" altLang="en-US"/>
              <a:t>は特徴量に</a:t>
            </a:r>
            <a:r>
              <a:rPr kumimoji="1" lang="en-US" altLang="ja-JP" dirty="0"/>
              <a:t>1</a:t>
            </a:r>
            <a:r>
              <a:rPr kumimoji="1" lang="ja-JP" altLang="en-US"/>
              <a:t>が多い</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43</a:t>
            </a:fld>
            <a:endParaRPr kumimoji="1" lang="ja-JP" altLang="en-US"/>
          </a:p>
        </p:txBody>
      </p:sp>
    </p:spTree>
    <p:extLst>
      <p:ext uri="{BB962C8B-B14F-4D97-AF65-F5344CB8AC3E}">
        <p14:creationId xmlns:p14="http://schemas.microsoft.com/office/powerpoint/2010/main" val="4062796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要は隣接行列と特徴量を用いて学習する</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44</a:t>
            </a:fld>
            <a:endParaRPr kumimoji="1" lang="ja-JP" altLang="en-US"/>
          </a:p>
        </p:txBody>
      </p:sp>
    </p:spTree>
    <p:extLst>
      <p:ext uri="{BB962C8B-B14F-4D97-AF65-F5344CB8AC3E}">
        <p14:creationId xmlns:p14="http://schemas.microsoft.com/office/powerpoint/2010/main" val="243805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まず今回の研究で扱う</a:t>
            </a:r>
            <a:r>
              <a:rPr kumimoji="1" lang="en-US" altLang="ja-JP" dirty="0"/>
              <a:t>[]</a:t>
            </a:r>
            <a:r>
              <a:rPr kumimoji="1" lang="ja-JP" altLang="en-US"/>
              <a:t>について説明します。</a:t>
            </a:r>
            <a:endParaRPr kumimoji="1" lang="en-US" altLang="ja-JP" dirty="0"/>
          </a:p>
          <a:p>
            <a:r>
              <a:rPr kumimoji="1" lang="ja-JP" altLang="en-US"/>
              <a:t>属性付きグラフは</a:t>
            </a:r>
            <a:r>
              <a:rPr kumimoji="1" lang="en-US" altLang="ja-JP" dirty="0"/>
              <a:t>[]</a:t>
            </a:r>
            <a:r>
              <a:rPr kumimoji="1" lang="ja-JP" altLang="en-US"/>
              <a:t>であり、</a:t>
            </a:r>
            <a:r>
              <a:rPr kumimoji="1" lang="en-US" altLang="ja-JP" dirty="0"/>
              <a:t>[]</a:t>
            </a:r>
            <a:r>
              <a:rPr kumimoji="1" lang="ja-JP" altLang="en-US"/>
              <a:t>できます</a:t>
            </a:r>
            <a:endParaRPr kumimoji="1" lang="en-US" altLang="ja-JP" dirty="0"/>
          </a:p>
          <a:p>
            <a:r>
              <a:rPr kumimoji="1" lang="ja-JP" altLang="en-US"/>
              <a:t>グラフ</a:t>
            </a:r>
            <a:r>
              <a:rPr kumimoji="1" lang="en-US" altLang="ja-JP" dirty="0"/>
              <a:t>G</a:t>
            </a:r>
            <a:r>
              <a:rPr kumimoji="1" lang="ja-JP" altLang="en-US"/>
              <a:t>をノード集合</a:t>
            </a:r>
            <a:r>
              <a:rPr kumimoji="1" lang="en-US" altLang="ja-JP" dirty="0"/>
              <a:t>V</a:t>
            </a:r>
            <a:r>
              <a:rPr kumimoji="1" lang="ja-JP" altLang="en-US"/>
              <a:t>、エッジ集合</a:t>
            </a:r>
            <a:r>
              <a:rPr kumimoji="1" lang="en-US" altLang="ja-JP" dirty="0"/>
              <a:t>E</a:t>
            </a:r>
            <a:r>
              <a:rPr kumimoji="1" lang="ja-JP" altLang="en-US"/>
              <a:t>、ノード特徴量</a:t>
            </a:r>
            <a:r>
              <a:rPr kumimoji="1" lang="en-US" altLang="ja-JP" dirty="0"/>
              <a:t>X</a:t>
            </a:r>
            <a:r>
              <a:rPr kumimoji="1" lang="ja-JP" altLang="en-US"/>
              <a:t>を用いて表せます。</a:t>
            </a:r>
            <a:endParaRPr kumimoji="1" lang="en-US" altLang="ja-JP" dirty="0"/>
          </a:p>
          <a:p>
            <a:r>
              <a:rPr kumimoji="1" lang="ja-JP" altLang="en-US"/>
              <a:t>下の図では属性付きグラフの例を示しています。</a:t>
            </a:r>
            <a:endParaRPr kumimoji="1" lang="en-US" altLang="ja-JP" dirty="0"/>
          </a:p>
          <a:p>
            <a:r>
              <a:rPr kumimoji="1" lang="ja-JP" altLang="en-US"/>
              <a:t>左図ではノード数</a:t>
            </a:r>
            <a:r>
              <a:rPr kumimoji="1" lang="en-US" altLang="ja-JP" dirty="0"/>
              <a:t>6</a:t>
            </a:r>
            <a:r>
              <a:rPr kumimoji="1" lang="ja-JP" altLang="en-US"/>
              <a:t>、エッジ数</a:t>
            </a:r>
            <a:r>
              <a:rPr kumimoji="1" lang="en-US" altLang="ja-JP" dirty="0"/>
              <a:t>5</a:t>
            </a:r>
            <a:r>
              <a:rPr kumimoji="1" lang="ja-JP" altLang="en-US"/>
              <a:t>、ノード毎の特徴量数が</a:t>
            </a:r>
            <a:r>
              <a:rPr kumimoji="1" lang="en-US" altLang="ja-JP" dirty="0"/>
              <a:t>4</a:t>
            </a:r>
            <a:r>
              <a:rPr kumimoji="1" lang="ja-JP" altLang="en-US"/>
              <a:t>のケースを表しています。</a:t>
            </a:r>
            <a:endParaRPr kumimoji="1" lang="en-US" altLang="ja-JP" dirty="0"/>
          </a:p>
          <a:p>
            <a:r>
              <a:rPr kumimoji="1" lang="ja-JP" altLang="en-US"/>
              <a:t>左図のグラフは右図のように隣接行列</a:t>
            </a:r>
            <a:r>
              <a:rPr kumimoji="1" lang="en-US" altLang="ja-JP" dirty="0"/>
              <a:t>A</a:t>
            </a:r>
            <a:r>
              <a:rPr kumimoji="1" lang="ja-JP" altLang="en-US"/>
              <a:t>と特徴量行列</a:t>
            </a:r>
            <a:r>
              <a:rPr kumimoji="1" lang="en-US" altLang="ja-JP" dirty="0"/>
              <a:t>X</a:t>
            </a:r>
            <a:r>
              <a:rPr kumimoji="1" lang="ja-JP" altLang="en-US"/>
              <a:t>を用いて表すことができます。</a:t>
            </a:r>
            <a:endParaRPr kumimoji="1" lang="en-US" altLang="ja-JP" dirty="0"/>
          </a:p>
          <a:p>
            <a:r>
              <a:rPr kumimoji="1" lang="ja-JP" altLang="en-US"/>
              <a:t>エッジに方向や重みがない向こう重みなしグラフでは、隣接行列でノード間にエッジがあれば</a:t>
            </a:r>
            <a:r>
              <a:rPr kumimoji="1" lang="en-US" altLang="ja-JP" dirty="0"/>
              <a:t>1</a:t>
            </a:r>
            <a:r>
              <a:rPr kumimoji="1" lang="ja-JP" altLang="en-US"/>
              <a:t>をそうでなければ</a:t>
            </a:r>
            <a:r>
              <a:rPr kumimoji="1" lang="en-US" altLang="ja-JP" dirty="0"/>
              <a:t>0</a:t>
            </a:r>
            <a:r>
              <a:rPr kumimoji="1" lang="ja-JP" altLang="en-US"/>
              <a:t>を用いることで表現することができます。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4</a:t>
            </a:fld>
            <a:endParaRPr kumimoji="1" lang="ja-JP" altLang="en-US"/>
          </a:p>
        </p:txBody>
      </p:sp>
    </p:spTree>
    <p:extLst>
      <p:ext uri="{BB962C8B-B14F-4D97-AF65-F5344CB8AC3E}">
        <p14:creationId xmlns:p14="http://schemas.microsoft.com/office/powerpoint/2010/main" val="2663967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属性付きグラフを用いることで実世界上の様々な情報を表すことができます。</a:t>
            </a:r>
            <a:endParaRPr kumimoji="1" lang="en-US" altLang="ja-JP" dirty="0"/>
          </a:p>
          <a:p>
            <a:r>
              <a:rPr kumimoji="1" lang="en-US" altLang="ja-JP" dirty="0"/>
              <a:t>[]</a:t>
            </a:r>
            <a:r>
              <a:rPr kumimoji="1" lang="ja-JP" altLang="en-US"/>
              <a:t>ではノード間を</a:t>
            </a:r>
            <a:r>
              <a:rPr kumimoji="1" lang="en-US" altLang="ja-JP" dirty="0"/>
              <a:t>[]</a:t>
            </a:r>
            <a:r>
              <a:rPr kumimoji="1" lang="ja-JP" altLang="en-US"/>
              <a:t>、エッジ間を</a:t>
            </a:r>
            <a:r>
              <a:rPr kumimoji="1" lang="en-US" altLang="ja-JP" dirty="0"/>
              <a:t>[]</a:t>
            </a:r>
            <a:r>
              <a:rPr kumimoji="1" lang="ja-JP" altLang="en-US"/>
              <a:t>、特徴量を</a:t>
            </a:r>
            <a:r>
              <a:rPr kumimoji="1" lang="en-US" altLang="ja-JP" dirty="0"/>
              <a:t>[]</a:t>
            </a:r>
            <a:r>
              <a:rPr kumimoji="1" lang="ja-JP" altLang="en-US"/>
              <a:t>として表すことができます。</a:t>
            </a:r>
            <a:endParaRPr kumimoji="1" lang="en-US" altLang="ja-JP" dirty="0"/>
          </a:p>
          <a:p>
            <a:r>
              <a:rPr kumimoji="1" lang="en-US" altLang="ja-JP" dirty="0"/>
              <a:t>[]</a:t>
            </a:r>
          </a:p>
          <a:p>
            <a:r>
              <a:rPr kumimoji="1" lang="ja-JP" altLang="en-US"/>
              <a:t>次のページでは本研究で扱う</a:t>
            </a:r>
            <a:r>
              <a:rPr kumimoji="1" lang="en-US" altLang="ja-JP" dirty="0"/>
              <a:t>[][]</a:t>
            </a:r>
            <a:r>
              <a:rPr kumimoji="1" lang="ja-JP" altLang="en-US"/>
              <a:t>について紹介します。</a:t>
            </a:r>
          </a:p>
          <a:p>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5</a:t>
            </a:fld>
            <a:endParaRPr kumimoji="1" lang="ja-JP" altLang="en-US"/>
          </a:p>
        </p:txBody>
      </p:sp>
    </p:spTree>
    <p:extLst>
      <p:ext uri="{BB962C8B-B14F-4D97-AF65-F5344CB8AC3E}">
        <p14:creationId xmlns:p14="http://schemas.microsoft.com/office/powerpoint/2010/main" val="575509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次にグラフ構造を用いたタスクの１つである</a:t>
            </a:r>
            <a:r>
              <a:rPr kumimoji="1" lang="en-US" altLang="ja-JP" dirty="0"/>
              <a:t>[]</a:t>
            </a:r>
          </a:p>
          <a:p>
            <a:r>
              <a:rPr kumimoji="1" lang="en-US" altLang="ja-JP" dirty="0"/>
              <a:t>[]</a:t>
            </a:r>
          </a:p>
          <a:p>
            <a:r>
              <a:rPr kumimoji="1" lang="ja-JP" altLang="en-US"/>
              <a:t>入力として、</a:t>
            </a:r>
            <a:r>
              <a:rPr kumimoji="1" lang="en-US" altLang="ja-JP" dirty="0"/>
              <a:t>[]</a:t>
            </a:r>
            <a:r>
              <a:rPr kumimoji="1" lang="ja-JP" altLang="en-US"/>
              <a:t>、出力として</a:t>
            </a:r>
            <a:r>
              <a:rPr kumimoji="1" lang="en-US" altLang="ja-JP" dirty="0"/>
              <a:t>[]</a:t>
            </a:r>
            <a:r>
              <a:rPr kumimoji="1" lang="ja-JP" altLang="en-US"/>
              <a:t>タスクです。</a:t>
            </a:r>
            <a:endParaRPr kumimoji="1" lang="en-US" altLang="ja-JP" dirty="0"/>
          </a:p>
          <a:p>
            <a:r>
              <a:rPr kumimoji="1" lang="ja-JP" altLang="en-US"/>
              <a:t>右上の図では</a:t>
            </a:r>
            <a:r>
              <a:rPr kumimoji="1" lang="en-US" altLang="ja-JP" dirty="0"/>
              <a:t>[]</a:t>
            </a:r>
            <a:r>
              <a:rPr kumimoji="1" lang="ja-JP" altLang="en-US"/>
              <a:t>の例を示しています。</a:t>
            </a:r>
            <a:endParaRPr kumimoji="1" lang="en-US" altLang="ja-JP" dirty="0"/>
          </a:p>
          <a:p>
            <a:r>
              <a:rPr kumimoji="1" lang="ja-JP" altLang="en-US"/>
              <a:t>この例ではノードの一部のラベルが紫かオレンジ色で与えられており、残りのラベルの与えられていないノードを予測しています。</a:t>
            </a:r>
            <a:endParaRPr kumimoji="1" lang="en-US" altLang="ja-JP" dirty="0"/>
          </a:p>
          <a:p>
            <a:r>
              <a:rPr kumimoji="1"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6</a:t>
            </a:fld>
            <a:endParaRPr kumimoji="1" lang="ja-JP" altLang="en-US"/>
          </a:p>
        </p:txBody>
      </p:sp>
    </p:spTree>
    <p:extLst>
      <p:ext uri="{BB962C8B-B14F-4D97-AF65-F5344CB8AC3E}">
        <p14:creationId xmlns:p14="http://schemas.microsoft.com/office/powerpoint/2010/main" val="472254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グラフ構造を用いたタスクの１つである</a:t>
            </a:r>
            <a:r>
              <a:rPr kumimoji="1" lang="en-US" altLang="ja-JP" dirty="0"/>
              <a:t>[]</a:t>
            </a:r>
          </a:p>
          <a:p>
            <a:r>
              <a:rPr kumimoji="1" lang="en-US" altLang="ja-JP" dirty="0"/>
              <a:t>[]</a:t>
            </a:r>
          </a:p>
          <a:p>
            <a:r>
              <a:rPr kumimoji="1" lang="ja-JP" altLang="en-US"/>
              <a:t>右上の図ではリンク予測の例を示しています。</a:t>
            </a:r>
            <a:endParaRPr kumimoji="1" lang="en-US" altLang="ja-JP" dirty="0"/>
          </a:p>
          <a:p>
            <a:r>
              <a:rPr kumimoji="1" lang="ja-JP" altLang="en-US"/>
              <a:t>この例では赤線でつながっている</a:t>
            </a:r>
            <a:r>
              <a:rPr kumimoji="1" lang="en-US" altLang="ja-JP" dirty="0"/>
              <a:t>2</a:t>
            </a:r>
            <a:r>
              <a:rPr kumimoji="1" lang="ja-JP" altLang="en-US"/>
              <a:t>つのノードにエッジが存在するかを予測しています。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7</a:t>
            </a:fld>
            <a:endParaRPr kumimoji="1" lang="ja-JP" altLang="en-US"/>
          </a:p>
        </p:txBody>
      </p:sp>
    </p:spTree>
    <p:extLst>
      <p:ext uri="{BB962C8B-B14F-4D97-AF65-F5344CB8AC3E}">
        <p14:creationId xmlns:p14="http://schemas.microsoft.com/office/powerpoint/2010/main" val="7404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先ほど述べたノード分類やリンク予測をする手法の１つである</a:t>
            </a:r>
            <a:r>
              <a:rPr kumimoji="1" lang="en-US" altLang="ja-JP" dirty="0"/>
              <a:t>[]</a:t>
            </a:r>
          </a:p>
          <a:p>
            <a:r>
              <a:rPr kumimoji="1" lang="ja-JP" altLang="en-US"/>
              <a:t>この手法は</a:t>
            </a:r>
            <a:r>
              <a:rPr kumimoji="1" lang="en-US" altLang="ja-JP" dirty="0"/>
              <a:t>[]</a:t>
            </a:r>
          </a:p>
          <a:p>
            <a:r>
              <a:rPr kumimoji="1" lang="en-US" altLang="ja-JP" dirty="0"/>
              <a:t>[]</a:t>
            </a:r>
          </a:p>
          <a:p>
            <a:r>
              <a:rPr kumimoji="1" lang="en-US" altLang="ja-JP" dirty="0"/>
              <a:t>[]</a:t>
            </a:r>
          </a:p>
          <a:p>
            <a:r>
              <a:rPr kumimoji="1" lang="ja-JP" altLang="en-US"/>
              <a:t>下の図では</a:t>
            </a:r>
            <a:r>
              <a:rPr kumimoji="1" lang="en-US" altLang="ja-JP" dirty="0"/>
              <a:t>2</a:t>
            </a:r>
            <a:r>
              <a:rPr kumimoji="1" lang="ja-JP" altLang="en-US"/>
              <a:t>層の</a:t>
            </a:r>
            <a:r>
              <a:rPr kumimoji="1" lang="en-US" altLang="ja-JP" dirty="0"/>
              <a:t>GNN</a:t>
            </a:r>
            <a:r>
              <a:rPr kumimoji="1" lang="ja-JP" altLang="en-US"/>
              <a:t>を用いたフレームワークの例を示しています。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8</a:t>
            </a:fld>
            <a:endParaRPr kumimoji="1" lang="ja-JP" altLang="en-US"/>
          </a:p>
        </p:txBody>
      </p:sp>
    </p:spTree>
    <p:extLst>
      <p:ext uri="{BB962C8B-B14F-4D97-AF65-F5344CB8AC3E}">
        <p14:creationId xmlns:p14="http://schemas.microsoft.com/office/powerpoint/2010/main" val="234269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a:t>
            </a:r>
            <a:r>
              <a:rPr kumimoji="1" lang="en-US" altLang="ja-JP" dirty="0"/>
              <a:t>GNN</a:t>
            </a:r>
            <a:r>
              <a:rPr kumimoji="1" lang="ja-JP" altLang="en-US"/>
              <a:t>の１つである</a:t>
            </a:r>
            <a:r>
              <a:rPr kumimoji="1" lang="en-US" altLang="ja-JP" dirty="0"/>
              <a:t>[]</a:t>
            </a:r>
            <a:r>
              <a:rPr kumimoji="1" lang="ja-JP" altLang="en-US"/>
              <a:t>について紹介します。</a:t>
            </a:r>
            <a:endParaRPr kumimoji="1" lang="en-US" altLang="ja-JP" dirty="0"/>
          </a:p>
          <a:p>
            <a:r>
              <a:rPr kumimoji="1" lang="en-US" altLang="ja-JP" dirty="0"/>
              <a:t>GCN</a:t>
            </a:r>
            <a:r>
              <a:rPr kumimoji="1" lang="ja-JP" altLang="en-US"/>
              <a:t>はグラフ信号に対する畳み込みを簡略化したモデルです。</a:t>
            </a:r>
            <a:endParaRPr kumimoji="1" lang="en-US" altLang="ja-JP" dirty="0"/>
          </a:p>
          <a:p>
            <a:r>
              <a:rPr kumimoji="1" lang="en-US" altLang="ja-JP" dirty="0"/>
              <a:t>[],[],[],[]</a:t>
            </a:r>
            <a:r>
              <a:rPr kumimoji="1" lang="ja-JP" altLang="en-US"/>
              <a:t>を用いると</a:t>
            </a:r>
            <a:r>
              <a:rPr kumimoji="1" lang="en-US" altLang="ja-JP" dirty="0"/>
              <a:t>GCN</a:t>
            </a:r>
            <a:r>
              <a:rPr kumimoji="1" lang="ja-JP" altLang="en-US"/>
              <a:t>１層で</a:t>
            </a:r>
            <a:r>
              <a:rPr kumimoji="1" lang="en-US" altLang="ja-JP" dirty="0"/>
              <a:t>(1)</a:t>
            </a:r>
            <a:r>
              <a:rPr kumimoji="1" lang="ja-JP" altLang="en-US"/>
              <a:t>のような式で表すことができます。</a:t>
            </a:r>
            <a:endParaRPr kumimoji="1" lang="en-US" altLang="ja-JP" dirty="0"/>
          </a:p>
          <a:p>
            <a:r>
              <a:rPr kumimoji="1" lang="ja-JP" altLang="en-US"/>
              <a:t>この手法は</a:t>
            </a:r>
            <a:r>
              <a:rPr kumimoji="1" lang="en-US" altLang="ja-JP" dirty="0"/>
              <a:t>[]</a:t>
            </a:r>
            <a:r>
              <a:rPr kumimoji="1" lang="ja-JP" altLang="en-US"/>
              <a:t>の一方</a:t>
            </a:r>
            <a:r>
              <a:rPr kumimoji="1" lang="en-US" altLang="ja-JP" dirty="0"/>
              <a:t>[]</a:t>
            </a:r>
            <a:r>
              <a:rPr kumimoji="1" lang="ja-JP" altLang="en-US"/>
              <a:t>ことが知られています。</a:t>
            </a:r>
            <a:endParaRPr kumimoji="1" lang="en-US" altLang="ja-JP" dirty="0"/>
          </a:p>
          <a:p>
            <a:r>
              <a:rPr kumimoji="1" lang="ja-JP" altLang="en-US"/>
              <a:t>本研究ではその問題を解決する手法を提案します。</a:t>
            </a:r>
          </a:p>
        </p:txBody>
      </p:sp>
      <p:sp>
        <p:nvSpPr>
          <p:cNvPr id="4" name="スライド番号プレースホルダー 3"/>
          <p:cNvSpPr>
            <a:spLocks noGrp="1"/>
          </p:cNvSpPr>
          <p:nvPr>
            <p:ph type="sldNum" sz="quarter" idx="5"/>
          </p:nvPr>
        </p:nvSpPr>
        <p:spPr/>
        <p:txBody>
          <a:bodyPr/>
          <a:lstStyle/>
          <a:p>
            <a:fld id="{25BE4912-DDDA-5044-A388-6E3DF77523EB}" type="slidenum">
              <a:rPr kumimoji="1" lang="ja-JP" altLang="en-US" smtClean="0"/>
              <a:t>9</a:t>
            </a:fld>
            <a:endParaRPr kumimoji="1" lang="ja-JP" altLang="en-US"/>
          </a:p>
        </p:txBody>
      </p:sp>
    </p:spTree>
    <p:extLst>
      <p:ext uri="{BB962C8B-B14F-4D97-AF65-F5344CB8AC3E}">
        <p14:creationId xmlns:p14="http://schemas.microsoft.com/office/powerpoint/2010/main" val="3157175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55FF54-62EC-E346-AE9D-4301312A1AA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B50791EE-B93A-A24D-95C1-D296B8DE8F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5D9530B-19D2-3D4F-91F0-EFCD7944A0C1}"/>
              </a:ext>
            </a:extLst>
          </p:cNvPr>
          <p:cNvSpPr>
            <a:spLocks noGrp="1"/>
          </p:cNvSpPr>
          <p:nvPr>
            <p:ph type="dt" sz="half" idx="10"/>
          </p:nvPr>
        </p:nvSpPr>
        <p:spPr/>
        <p:txBody>
          <a:bodyPr/>
          <a:lstStyle/>
          <a:p>
            <a:fld id="{C8AA9FF2-F542-2E41-8ABB-78B8595FA0C9}" type="datetime1">
              <a:rPr kumimoji="1" lang="ja-JP" altLang="en-US" smtClean="0"/>
              <a:t>2022/1/30</a:t>
            </a:fld>
            <a:endParaRPr kumimoji="1" lang="ja-JP" altLang="en-US"/>
          </a:p>
        </p:txBody>
      </p:sp>
      <p:sp>
        <p:nvSpPr>
          <p:cNvPr id="5" name="フッター プレースホルダー 4">
            <a:extLst>
              <a:ext uri="{FF2B5EF4-FFF2-40B4-BE49-F238E27FC236}">
                <a16:creationId xmlns:a16="http://schemas.microsoft.com/office/drawing/2014/main" id="{6C592ECE-1F17-B049-85A9-F789C0ED4E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91B9EE7-211F-E045-B191-02BA234AEAA4}"/>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2732994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441279-80C3-5C4D-B893-55F47AA1DFB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7C64B71-660F-404B-B03E-7FF0ADFD9693}"/>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C6DED0-94A5-4641-9B82-0A0312738F29}"/>
              </a:ext>
            </a:extLst>
          </p:cNvPr>
          <p:cNvSpPr>
            <a:spLocks noGrp="1"/>
          </p:cNvSpPr>
          <p:nvPr>
            <p:ph type="dt" sz="half" idx="10"/>
          </p:nvPr>
        </p:nvSpPr>
        <p:spPr/>
        <p:txBody>
          <a:bodyPr/>
          <a:lstStyle/>
          <a:p>
            <a:fld id="{41FF199E-85CC-CD46-B2A6-FE19BBE342F1}" type="datetime1">
              <a:rPr kumimoji="1" lang="ja-JP" altLang="en-US" smtClean="0"/>
              <a:t>2022/1/30</a:t>
            </a:fld>
            <a:endParaRPr kumimoji="1" lang="ja-JP" altLang="en-US"/>
          </a:p>
        </p:txBody>
      </p:sp>
      <p:sp>
        <p:nvSpPr>
          <p:cNvPr id="5" name="フッター プレースホルダー 4">
            <a:extLst>
              <a:ext uri="{FF2B5EF4-FFF2-40B4-BE49-F238E27FC236}">
                <a16:creationId xmlns:a16="http://schemas.microsoft.com/office/drawing/2014/main" id="{343B473E-D67B-8549-B32E-A7B49B23127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16481D-031A-704B-AFE7-BB695C0F6195}"/>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4139130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AE5EF54-39A3-0348-BBF6-1856212FB92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BC04626-116A-2540-9C59-8881B6DEBCD7}"/>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B3839EB-1F71-B548-B32E-C7E2AFD91DDB}"/>
              </a:ext>
            </a:extLst>
          </p:cNvPr>
          <p:cNvSpPr>
            <a:spLocks noGrp="1"/>
          </p:cNvSpPr>
          <p:nvPr>
            <p:ph type="dt" sz="half" idx="10"/>
          </p:nvPr>
        </p:nvSpPr>
        <p:spPr/>
        <p:txBody>
          <a:bodyPr/>
          <a:lstStyle/>
          <a:p>
            <a:fld id="{6508B696-6AAA-6246-AB34-E3EB9F3447B9}" type="datetime1">
              <a:rPr kumimoji="1" lang="ja-JP" altLang="en-US" smtClean="0"/>
              <a:t>2022/1/30</a:t>
            </a:fld>
            <a:endParaRPr kumimoji="1" lang="ja-JP" altLang="en-US"/>
          </a:p>
        </p:txBody>
      </p:sp>
      <p:sp>
        <p:nvSpPr>
          <p:cNvPr id="5" name="フッター プレースホルダー 4">
            <a:extLst>
              <a:ext uri="{FF2B5EF4-FFF2-40B4-BE49-F238E27FC236}">
                <a16:creationId xmlns:a16="http://schemas.microsoft.com/office/drawing/2014/main" id="{911DB899-B23B-7B48-86C9-C0D34EF87D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4F1FA21-2A47-1145-9B2B-2144E3ADDEF5}"/>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332188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F5195-A042-B948-B321-BAF757F0C90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F99FB70-0A16-6A41-8F39-4DCF6B82C59B}"/>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C4FA712-0ED5-5944-A6EA-7964AFD38AFC}"/>
              </a:ext>
            </a:extLst>
          </p:cNvPr>
          <p:cNvSpPr>
            <a:spLocks noGrp="1"/>
          </p:cNvSpPr>
          <p:nvPr>
            <p:ph type="dt" sz="half" idx="10"/>
          </p:nvPr>
        </p:nvSpPr>
        <p:spPr/>
        <p:txBody>
          <a:bodyPr/>
          <a:lstStyle/>
          <a:p>
            <a:fld id="{6326375B-8AB5-6F40-ADA1-E94E0AB76D0D}" type="datetime1">
              <a:rPr kumimoji="1" lang="ja-JP" altLang="en-US" smtClean="0"/>
              <a:t>2022/1/30</a:t>
            </a:fld>
            <a:endParaRPr kumimoji="1" lang="ja-JP" altLang="en-US"/>
          </a:p>
        </p:txBody>
      </p:sp>
      <p:sp>
        <p:nvSpPr>
          <p:cNvPr id="5" name="フッター プレースホルダー 4">
            <a:extLst>
              <a:ext uri="{FF2B5EF4-FFF2-40B4-BE49-F238E27FC236}">
                <a16:creationId xmlns:a16="http://schemas.microsoft.com/office/drawing/2014/main" id="{76F686CA-F1F2-E640-91C4-A3AE9B4744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2CEA6E-D433-2144-82D2-D2C328E8E058}"/>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2993469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826E94-3038-3743-B7AF-789730E2C07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24C0C76-7B66-684A-BF4A-6242C206C5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B8606F-B3FC-A043-851F-F4AFC9FEAAAB}"/>
              </a:ext>
            </a:extLst>
          </p:cNvPr>
          <p:cNvSpPr>
            <a:spLocks noGrp="1"/>
          </p:cNvSpPr>
          <p:nvPr>
            <p:ph type="dt" sz="half" idx="10"/>
          </p:nvPr>
        </p:nvSpPr>
        <p:spPr/>
        <p:txBody>
          <a:bodyPr/>
          <a:lstStyle/>
          <a:p>
            <a:fld id="{92A4DB89-A4ED-F844-8072-412663C25FE5}" type="datetime1">
              <a:rPr kumimoji="1" lang="ja-JP" altLang="en-US" smtClean="0"/>
              <a:t>2022/1/30</a:t>
            </a:fld>
            <a:endParaRPr kumimoji="1" lang="ja-JP" altLang="en-US"/>
          </a:p>
        </p:txBody>
      </p:sp>
      <p:sp>
        <p:nvSpPr>
          <p:cNvPr id="5" name="フッター プレースホルダー 4">
            <a:extLst>
              <a:ext uri="{FF2B5EF4-FFF2-40B4-BE49-F238E27FC236}">
                <a16:creationId xmlns:a16="http://schemas.microsoft.com/office/drawing/2014/main" id="{9C683CAF-9D37-E340-9573-D3AF20C13A2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1B11D1-0010-F347-BE26-D4B4DFE3C222}"/>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1403625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55C7D2-997C-4743-9A3C-E1EE4649EDF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0FF3136-BAD2-5C45-ADD7-084B8862D64C}"/>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E34C797B-D6BD-7840-A026-65FABADCADF0}"/>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DB2A62A-8CF6-0248-B3B6-96FDB561A191}"/>
              </a:ext>
            </a:extLst>
          </p:cNvPr>
          <p:cNvSpPr>
            <a:spLocks noGrp="1"/>
          </p:cNvSpPr>
          <p:nvPr>
            <p:ph type="dt" sz="half" idx="10"/>
          </p:nvPr>
        </p:nvSpPr>
        <p:spPr/>
        <p:txBody>
          <a:bodyPr/>
          <a:lstStyle/>
          <a:p>
            <a:fld id="{63E04FA0-1CAE-FA4A-830A-7EE57A92F1C3}" type="datetime1">
              <a:rPr kumimoji="1" lang="ja-JP" altLang="en-US" smtClean="0"/>
              <a:t>2022/1/30</a:t>
            </a:fld>
            <a:endParaRPr kumimoji="1" lang="ja-JP" altLang="en-US"/>
          </a:p>
        </p:txBody>
      </p:sp>
      <p:sp>
        <p:nvSpPr>
          <p:cNvPr id="6" name="フッター プレースホルダー 5">
            <a:extLst>
              <a:ext uri="{FF2B5EF4-FFF2-40B4-BE49-F238E27FC236}">
                <a16:creationId xmlns:a16="http://schemas.microsoft.com/office/drawing/2014/main" id="{36C54367-E8F0-4D45-A9DA-BBC420669C3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1A96CC7-E6FB-DD40-BDCE-4B1899BCEE45}"/>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4288859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36441C-A1B6-0D47-AF3F-CADB0FAB236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EF448D3D-2A8F-0343-A918-307AA65593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8183946B-212F-8A4B-8B2A-87C95B7561BD}"/>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8973F75-B544-2043-A222-5D83E60859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B774B41D-2069-8046-A685-C6B75D7F1577}"/>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469BD386-0D3A-004D-A630-79A41869E0FB}"/>
              </a:ext>
            </a:extLst>
          </p:cNvPr>
          <p:cNvSpPr>
            <a:spLocks noGrp="1"/>
          </p:cNvSpPr>
          <p:nvPr>
            <p:ph type="dt" sz="half" idx="10"/>
          </p:nvPr>
        </p:nvSpPr>
        <p:spPr/>
        <p:txBody>
          <a:bodyPr/>
          <a:lstStyle/>
          <a:p>
            <a:fld id="{FE2E62D2-C378-604C-8096-A5CBD24150DF}" type="datetime1">
              <a:rPr kumimoji="1" lang="ja-JP" altLang="en-US" smtClean="0"/>
              <a:t>2022/1/30</a:t>
            </a:fld>
            <a:endParaRPr kumimoji="1" lang="ja-JP" altLang="en-US"/>
          </a:p>
        </p:txBody>
      </p:sp>
      <p:sp>
        <p:nvSpPr>
          <p:cNvPr id="8" name="フッター プレースホルダー 7">
            <a:extLst>
              <a:ext uri="{FF2B5EF4-FFF2-40B4-BE49-F238E27FC236}">
                <a16:creationId xmlns:a16="http://schemas.microsoft.com/office/drawing/2014/main" id="{3A8CA3AA-C350-B444-80B7-B6EEB7724BB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6B5B0CE-7AC8-5940-83F7-DDD21D00963B}"/>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691404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7121DF-BEA5-9047-9FA4-2CC2A4E1F48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F057D8B-6EE5-494B-BED7-20638E146959}"/>
              </a:ext>
            </a:extLst>
          </p:cNvPr>
          <p:cNvSpPr>
            <a:spLocks noGrp="1"/>
          </p:cNvSpPr>
          <p:nvPr>
            <p:ph type="dt" sz="half" idx="10"/>
          </p:nvPr>
        </p:nvSpPr>
        <p:spPr/>
        <p:txBody>
          <a:bodyPr/>
          <a:lstStyle/>
          <a:p>
            <a:fld id="{122CD933-80FC-E545-9997-3588F835F32F}" type="datetime1">
              <a:rPr kumimoji="1" lang="ja-JP" altLang="en-US" smtClean="0"/>
              <a:t>2022/1/30</a:t>
            </a:fld>
            <a:endParaRPr kumimoji="1" lang="ja-JP" altLang="en-US"/>
          </a:p>
        </p:txBody>
      </p:sp>
      <p:sp>
        <p:nvSpPr>
          <p:cNvPr id="4" name="フッター プレースホルダー 3">
            <a:extLst>
              <a:ext uri="{FF2B5EF4-FFF2-40B4-BE49-F238E27FC236}">
                <a16:creationId xmlns:a16="http://schemas.microsoft.com/office/drawing/2014/main" id="{8AB8580E-6EAF-F84C-A6DA-2FDBD9F720C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29C3E3B-E156-C444-88F9-F1631DF69B7B}"/>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842889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A59220-CCBD-ED44-8950-7FDB4438C6AE}"/>
              </a:ext>
            </a:extLst>
          </p:cNvPr>
          <p:cNvSpPr>
            <a:spLocks noGrp="1"/>
          </p:cNvSpPr>
          <p:nvPr>
            <p:ph type="dt" sz="half" idx="10"/>
          </p:nvPr>
        </p:nvSpPr>
        <p:spPr/>
        <p:txBody>
          <a:bodyPr/>
          <a:lstStyle/>
          <a:p>
            <a:fld id="{2CD46840-47DB-1E46-BACB-B040E4B62249}" type="datetime1">
              <a:rPr kumimoji="1" lang="ja-JP" altLang="en-US" smtClean="0"/>
              <a:t>2022/1/30</a:t>
            </a:fld>
            <a:endParaRPr kumimoji="1" lang="ja-JP" altLang="en-US"/>
          </a:p>
        </p:txBody>
      </p:sp>
      <p:sp>
        <p:nvSpPr>
          <p:cNvPr id="3" name="フッター プレースホルダー 2">
            <a:extLst>
              <a:ext uri="{FF2B5EF4-FFF2-40B4-BE49-F238E27FC236}">
                <a16:creationId xmlns:a16="http://schemas.microsoft.com/office/drawing/2014/main" id="{658B2A39-7916-8B49-83B3-03364A773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E2CC2D6-0835-2242-A946-9A21F4038D09}"/>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2411549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0C451F-77E8-484B-ADF5-99AAF4F7AFA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B2CBA3B-0BF9-3647-9A1A-6A4BD3F861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E59B18B-70FF-D645-A44E-C4814EDC2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1552849-F7DD-E844-864D-533AC0C0E8A2}"/>
              </a:ext>
            </a:extLst>
          </p:cNvPr>
          <p:cNvSpPr>
            <a:spLocks noGrp="1"/>
          </p:cNvSpPr>
          <p:nvPr>
            <p:ph type="dt" sz="half" idx="10"/>
          </p:nvPr>
        </p:nvSpPr>
        <p:spPr/>
        <p:txBody>
          <a:bodyPr/>
          <a:lstStyle/>
          <a:p>
            <a:fld id="{E6F8EDD3-435D-6546-AD86-60481C05D3D7}" type="datetime1">
              <a:rPr kumimoji="1" lang="ja-JP" altLang="en-US" smtClean="0"/>
              <a:t>2022/1/30</a:t>
            </a:fld>
            <a:endParaRPr kumimoji="1" lang="ja-JP" altLang="en-US"/>
          </a:p>
        </p:txBody>
      </p:sp>
      <p:sp>
        <p:nvSpPr>
          <p:cNvPr id="6" name="フッター プレースホルダー 5">
            <a:extLst>
              <a:ext uri="{FF2B5EF4-FFF2-40B4-BE49-F238E27FC236}">
                <a16:creationId xmlns:a16="http://schemas.microsoft.com/office/drawing/2014/main" id="{ECB50697-DBFC-A442-BA8B-247F91648A8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434079B-1A32-0D43-8A03-E8798642BECE}"/>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2246819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61B38F-8A42-BF4C-BCCA-5C75E48AD50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460794D-F82D-CD40-AA7D-AE2ED25D77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B46E292-29DA-C64B-8620-B487B31EC9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267467DE-7ACD-6D44-80CD-F42F23663EEC}"/>
              </a:ext>
            </a:extLst>
          </p:cNvPr>
          <p:cNvSpPr>
            <a:spLocks noGrp="1"/>
          </p:cNvSpPr>
          <p:nvPr>
            <p:ph type="dt" sz="half" idx="10"/>
          </p:nvPr>
        </p:nvSpPr>
        <p:spPr/>
        <p:txBody>
          <a:bodyPr/>
          <a:lstStyle/>
          <a:p>
            <a:fld id="{797E5003-E40F-8E4E-B6EC-53C43DF78DC4}" type="datetime1">
              <a:rPr kumimoji="1" lang="ja-JP" altLang="en-US" smtClean="0"/>
              <a:t>2022/1/30</a:t>
            </a:fld>
            <a:endParaRPr kumimoji="1" lang="ja-JP" altLang="en-US"/>
          </a:p>
        </p:txBody>
      </p:sp>
      <p:sp>
        <p:nvSpPr>
          <p:cNvPr id="6" name="フッター プレースホルダー 5">
            <a:extLst>
              <a:ext uri="{FF2B5EF4-FFF2-40B4-BE49-F238E27FC236}">
                <a16:creationId xmlns:a16="http://schemas.microsoft.com/office/drawing/2014/main" id="{B818B1B4-2ED4-554B-B692-A74C5446680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ACAFB33-C28F-134D-AE6D-01EF2F7D6661}"/>
              </a:ext>
            </a:extLst>
          </p:cNvPr>
          <p:cNvSpPr>
            <a:spLocks noGrp="1"/>
          </p:cNvSpPr>
          <p:nvPr>
            <p:ph type="sldNum" sz="quarter" idx="12"/>
          </p:nvPr>
        </p:nvSpPr>
        <p:spPr/>
        <p:txBody>
          <a:body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3105366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F2D02DE-EA9C-AA4B-9D6E-376DDE4FFF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0E9D662-F52F-614B-8F48-B70AA10657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F5C4043-D7D4-914E-B6CA-386908802D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DD1910-9E19-CF48-B440-59B37A139B75}" type="datetime1">
              <a:rPr kumimoji="1" lang="ja-JP" altLang="en-US" smtClean="0"/>
              <a:t>2022/1/30</a:t>
            </a:fld>
            <a:endParaRPr kumimoji="1" lang="ja-JP" altLang="en-US"/>
          </a:p>
        </p:txBody>
      </p:sp>
      <p:sp>
        <p:nvSpPr>
          <p:cNvPr id="5" name="フッター プレースホルダー 4">
            <a:extLst>
              <a:ext uri="{FF2B5EF4-FFF2-40B4-BE49-F238E27FC236}">
                <a16:creationId xmlns:a16="http://schemas.microsoft.com/office/drawing/2014/main" id="{AAAD45E0-472D-8040-9EA2-A5EA5ADFB2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58CCD6C-6F16-4941-8091-9D21ADBAE0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12595E-B1A9-9E4B-81EE-990832342503}" type="slidenum">
              <a:rPr kumimoji="1" lang="ja-JP" altLang="en-US" smtClean="0"/>
              <a:t>‹#›</a:t>
            </a:fld>
            <a:endParaRPr kumimoji="1" lang="ja-JP" altLang="en-US"/>
          </a:p>
        </p:txBody>
      </p:sp>
    </p:spTree>
    <p:extLst>
      <p:ext uri="{BB962C8B-B14F-4D97-AF65-F5344CB8AC3E}">
        <p14:creationId xmlns:p14="http://schemas.microsoft.com/office/powerpoint/2010/main" val="1791302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2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emf"/></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emf"/></Relationships>
</file>

<file path=ppt/slides/_rels/slide3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3.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55D81A-8B6A-D64F-B4CD-C483D729C00C}"/>
              </a:ext>
            </a:extLst>
          </p:cNvPr>
          <p:cNvSpPr>
            <a:spLocks noGrp="1"/>
          </p:cNvSpPr>
          <p:nvPr>
            <p:ph type="ctrTitle"/>
          </p:nvPr>
        </p:nvSpPr>
        <p:spPr>
          <a:xfrm>
            <a:off x="1524000" y="1122363"/>
            <a:ext cx="9144000" cy="2387600"/>
          </a:xfrm>
        </p:spPr>
        <p:txBody>
          <a:bodyPr>
            <a:normAutofit fontScale="90000"/>
          </a:bodyPr>
          <a:lstStyle/>
          <a:p>
            <a:r>
              <a:rPr lang="ja-JP" altLang="en-US" b="1"/>
              <a:t>グラフ構造を用いて欠損値</a:t>
            </a:r>
            <a:br>
              <a:rPr lang="en-US" altLang="ja-JP" b="1" dirty="0"/>
            </a:br>
            <a:r>
              <a:rPr lang="ja-JP" altLang="en-US" b="1"/>
              <a:t>補完を行うネットワークの</a:t>
            </a:r>
            <a:br>
              <a:rPr lang="en-US" altLang="ja-JP" b="1" dirty="0"/>
            </a:br>
            <a:r>
              <a:rPr lang="ja-JP" altLang="en-US" b="1"/>
              <a:t>半教師あり学習</a:t>
            </a:r>
            <a:endParaRPr kumimoji="1" lang="ja-JP" altLang="en-US"/>
          </a:p>
        </p:txBody>
      </p:sp>
      <p:sp>
        <p:nvSpPr>
          <p:cNvPr id="3" name="字幕 2">
            <a:extLst>
              <a:ext uri="{FF2B5EF4-FFF2-40B4-BE49-F238E27FC236}">
                <a16:creationId xmlns:a16="http://schemas.microsoft.com/office/drawing/2014/main" id="{E9B5B32B-B2AD-3D4A-B90C-70FCCB6E48D5}"/>
              </a:ext>
            </a:extLst>
          </p:cNvPr>
          <p:cNvSpPr>
            <a:spLocks noGrp="1"/>
          </p:cNvSpPr>
          <p:nvPr>
            <p:ph type="subTitle" idx="1"/>
          </p:nvPr>
        </p:nvSpPr>
        <p:spPr/>
        <p:txBody>
          <a:bodyPr>
            <a:normAutofit lnSpcReduction="10000"/>
          </a:bodyPr>
          <a:lstStyle/>
          <a:p>
            <a:r>
              <a:rPr kumimoji="1" lang="ja-JP" altLang="en-US"/>
              <a:t>村田研究室</a:t>
            </a:r>
            <a:endParaRPr kumimoji="1" lang="en-US" altLang="ja-JP" dirty="0"/>
          </a:p>
          <a:p>
            <a:r>
              <a:rPr lang="en-US" altLang="ja-JP" dirty="0"/>
              <a:t>20M31190</a:t>
            </a:r>
          </a:p>
          <a:p>
            <a:endParaRPr lang="en-US" altLang="ja-JP" dirty="0"/>
          </a:p>
          <a:p>
            <a:r>
              <a:rPr lang="ja-JP" altLang="en-US"/>
              <a:t>吉川純平</a:t>
            </a:r>
            <a:endParaRPr lang="en-US" altLang="ja-JP" dirty="0"/>
          </a:p>
        </p:txBody>
      </p:sp>
      <p:sp>
        <p:nvSpPr>
          <p:cNvPr id="4" name="スライド番号プレースホルダー 3">
            <a:extLst>
              <a:ext uri="{FF2B5EF4-FFF2-40B4-BE49-F238E27FC236}">
                <a16:creationId xmlns:a16="http://schemas.microsoft.com/office/drawing/2014/main" id="{1E12032B-015A-B847-B231-827BA0874D31}"/>
              </a:ext>
            </a:extLst>
          </p:cNvPr>
          <p:cNvSpPr>
            <a:spLocks noGrp="1"/>
          </p:cNvSpPr>
          <p:nvPr>
            <p:ph type="sldNum" sz="quarter" idx="12"/>
          </p:nvPr>
        </p:nvSpPr>
        <p:spPr/>
        <p:txBody>
          <a:bodyPr/>
          <a:lstStyle/>
          <a:p>
            <a:fld id="{FA12595E-B1A9-9E4B-81EE-990832342503}" type="slidenum">
              <a:rPr kumimoji="1" lang="ja-JP" altLang="en-US" smtClean="0"/>
              <a:t>1</a:t>
            </a:fld>
            <a:endParaRPr kumimoji="1" lang="ja-JP" altLang="en-US"/>
          </a:p>
        </p:txBody>
      </p:sp>
    </p:spTree>
    <p:extLst>
      <p:ext uri="{BB962C8B-B14F-4D97-AF65-F5344CB8AC3E}">
        <p14:creationId xmlns:p14="http://schemas.microsoft.com/office/powerpoint/2010/main" val="1973589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8694C-599D-0D46-AB62-770CD15C875E}"/>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3D5DE8BA-7A54-A84D-BE92-FA0986B8F088}"/>
              </a:ext>
            </a:extLst>
          </p:cNvPr>
          <p:cNvSpPr>
            <a:spLocks noGrp="1"/>
          </p:cNvSpPr>
          <p:nvPr>
            <p:ph idx="1"/>
          </p:nvPr>
        </p:nvSpPr>
        <p:spPr>
          <a:xfrm>
            <a:off x="838200" y="1825625"/>
            <a:ext cx="10987216" cy="4328040"/>
          </a:xfrm>
        </p:spPr>
        <p:txBody>
          <a:bodyPr>
            <a:noAutofit/>
          </a:bodyPr>
          <a:lstStyle/>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グラフデータと既存手法</a:t>
            </a:r>
            <a:endParaRPr lang="en-US" altLang="ja-JP" sz="3200" dirty="0">
              <a:solidFill>
                <a:schemeClr val="bg2">
                  <a:lumMod val="90000"/>
                </a:schemeClr>
              </a:solidFill>
            </a:endParaRPr>
          </a:p>
          <a:p>
            <a:pPr marL="514350" indent="-514350">
              <a:buFont typeface="+mj-lt"/>
              <a:buAutoNum type="arabicPeriod"/>
            </a:pPr>
            <a:r>
              <a:rPr lang="en-US" altLang="ja-JP" sz="3200" dirty="0"/>
              <a:t> </a:t>
            </a:r>
            <a:r>
              <a:rPr lang="ja-JP" altLang="en-US" sz="3200"/>
              <a:t>欠損値を含むグラフ</a:t>
            </a:r>
            <a:endParaRPr lang="en-US" altLang="ja-JP" sz="3200" dirty="0"/>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提案手法</a:t>
            </a:r>
            <a:endParaRPr lang="en-US" altLang="ja-JP" sz="3200" dirty="0">
              <a:solidFill>
                <a:schemeClr val="bg2">
                  <a:lumMod val="90000"/>
                </a:schemeClr>
              </a:solidFill>
            </a:endParaRPr>
          </a:p>
          <a:p>
            <a:pPr lvl="1"/>
            <a:r>
              <a:rPr lang="en-US" altLang="ja-JP" sz="3200" dirty="0">
                <a:solidFill>
                  <a:schemeClr val="bg2">
                    <a:lumMod val="90000"/>
                  </a:schemeClr>
                </a:solidFill>
              </a:rPr>
              <a:t>GCN</a:t>
            </a:r>
            <a:r>
              <a:rPr lang="ja-JP" altLang="en-US" sz="3200">
                <a:solidFill>
                  <a:schemeClr val="bg2">
                    <a:lumMod val="90000"/>
                  </a:schemeClr>
                </a:solidFill>
              </a:rPr>
              <a:t>を拡張し、</a:t>
            </a:r>
            <a:r>
              <a:rPr lang="en-US" altLang="ja-JP" sz="3200" dirty="0" err="1">
                <a:solidFill>
                  <a:schemeClr val="bg2">
                    <a:lumMod val="90000"/>
                  </a:schemeClr>
                </a:solidFill>
              </a:rPr>
              <a:t>GCN_neighbor</a:t>
            </a:r>
            <a:r>
              <a:rPr lang="ja-JP" altLang="en-US" sz="3200">
                <a:solidFill>
                  <a:schemeClr val="bg2">
                    <a:lumMod val="90000"/>
                  </a:schemeClr>
                </a:solidFill>
              </a:rPr>
              <a:t>、</a:t>
            </a:r>
            <a:r>
              <a:rPr lang="en-US" altLang="ja-JP" sz="3200" dirty="0" err="1">
                <a:solidFill>
                  <a:schemeClr val="bg2">
                    <a:lumMod val="90000"/>
                  </a:schemeClr>
                </a:solidFill>
              </a:rPr>
              <a:t>GCN_recursive</a:t>
            </a:r>
            <a:r>
              <a:rPr lang="ja-JP" altLang="en-US" sz="3200">
                <a:solidFill>
                  <a:schemeClr val="bg2">
                    <a:lumMod val="90000"/>
                  </a:schemeClr>
                </a:solidFill>
              </a:rPr>
              <a:t>を提案</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実験</a:t>
            </a:r>
            <a:endParaRPr lang="en-US" altLang="ja-JP" sz="3200" dirty="0">
              <a:solidFill>
                <a:schemeClr val="bg2">
                  <a:lumMod val="90000"/>
                </a:schemeClr>
              </a:solidFill>
            </a:endParaRPr>
          </a:p>
          <a:p>
            <a:pPr lvl="1"/>
            <a:r>
              <a:rPr lang="ja-JP" altLang="en-US" sz="3200">
                <a:solidFill>
                  <a:schemeClr val="bg2">
                    <a:lumMod val="90000"/>
                  </a:schemeClr>
                </a:solidFill>
              </a:rPr>
              <a:t>ノード分類とリンク予測の</a:t>
            </a:r>
            <a:r>
              <a:rPr lang="en-US" altLang="ja-JP" sz="3200" dirty="0">
                <a:solidFill>
                  <a:schemeClr val="bg2">
                    <a:lumMod val="90000"/>
                  </a:schemeClr>
                </a:solidFill>
              </a:rPr>
              <a:t>2</a:t>
            </a:r>
            <a:r>
              <a:rPr lang="ja-JP" altLang="en-US" sz="3200">
                <a:solidFill>
                  <a:schemeClr val="bg2">
                    <a:lumMod val="90000"/>
                  </a:schemeClr>
                </a:solidFill>
              </a:rPr>
              <a:t>つのタスクでの実験</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結論と今後の課題</a:t>
            </a:r>
            <a:endParaRPr lang="en-US" altLang="ja-JP" sz="3200"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21BCAF1C-A1C6-F549-8441-B8C5CD76A50F}"/>
              </a:ext>
            </a:extLst>
          </p:cNvPr>
          <p:cNvSpPr>
            <a:spLocks noGrp="1"/>
          </p:cNvSpPr>
          <p:nvPr>
            <p:ph type="sldNum" sz="quarter" idx="12"/>
          </p:nvPr>
        </p:nvSpPr>
        <p:spPr/>
        <p:txBody>
          <a:bodyPr/>
          <a:lstStyle/>
          <a:p>
            <a:fld id="{FA12595E-B1A9-9E4B-81EE-990832342503}" type="slidenum">
              <a:rPr kumimoji="1" lang="ja-JP" altLang="en-US" smtClean="0"/>
              <a:t>10</a:t>
            </a:fld>
            <a:endParaRPr kumimoji="1" lang="ja-JP" altLang="en-US"/>
          </a:p>
        </p:txBody>
      </p:sp>
    </p:spTree>
    <p:extLst>
      <p:ext uri="{BB962C8B-B14F-4D97-AF65-F5344CB8AC3E}">
        <p14:creationId xmlns:p14="http://schemas.microsoft.com/office/powerpoint/2010/main" val="1185007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912D99-F764-D943-928F-E40BD96B26D3}"/>
              </a:ext>
            </a:extLst>
          </p:cNvPr>
          <p:cNvSpPr>
            <a:spLocks noGrp="1"/>
          </p:cNvSpPr>
          <p:nvPr>
            <p:ph type="title"/>
          </p:nvPr>
        </p:nvSpPr>
        <p:spPr/>
        <p:txBody>
          <a:bodyPr/>
          <a:lstStyle/>
          <a:p>
            <a:r>
              <a:rPr lang="ja-JP" altLang="en-US"/>
              <a:t>欠損値データ</a:t>
            </a:r>
            <a:endParaRPr kumimoji="1" lang="ja-JP" altLang="en-US"/>
          </a:p>
        </p:txBody>
      </p:sp>
      <p:sp>
        <p:nvSpPr>
          <p:cNvPr id="3" name="コンテンツ プレースホルダー 2">
            <a:extLst>
              <a:ext uri="{FF2B5EF4-FFF2-40B4-BE49-F238E27FC236}">
                <a16:creationId xmlns:a16="http://schemas.microsoft.com/office/drawing/2014/main" id="{78D6A5EA-41AA-1A49-926B-A5D939F65C74}"/>
              </a:ext>
            </a:extLst>
          </p:cNvPr>
          <p:cNvSpPr>
            <a:spLocks noGrp="1"/>
          </p:cNvSpPr>
          <p:nvPr>
            <p:ph idx="1"/>
          </p:nvPr>
        </p:nvSpPr>
        <p:spPr/>
        <p:txBody>
          <a:bodyPr/>
          <a:lstStyle/>
          <a:p>
            <a:r>
              <a:rPr lang="ja-JP" altLang="en-US" sz="2400"/>
              <a:t>実世界において、</a:t>
            </a:r>
            <a:r>
              <a:rPr lang="ja-JP" altLang="en-US" sz="2400" b="1"/>
              <a:t>欠損値</a:t>
            </a:r>
            <a:r>
              <a:rPr lang="ja-JP" altLang="en-US" sz="2400"/>
              <a:t>を含むデータは多く存在する。</a:t>
            </a:r>
            <a:endParaRPr lang="en-US" altLang="ja-JP" sz="2400" dirty="0"/>
          </a:p>
          <a:p>
            <a:pPr lvl="1"/>
            <a:r>
              <a:rPr lang="ja-JP" altLang="en-US" sz="2000"/>
              <a:t>例</a:t>
            </a:r>
            <a:r>
              <a:rPr lang="en-US" altLang="ja-JP" sz="2000" dirty="0"/>
              <a:t>: </a:t>
            </a:r>
            <a:r>
              <a:rPr lang="ja-JP" altLang="en-US" sz="2000"/>
              <a:t>人的ミス、センサーのエラー、非公開情報を含むデータ、ビッグデータ</a:t>
            </a:r>
            <a:endParaRPr lang="en-US" altLang="ja-JP" sz="2000" dirty="0"/>
          </a:p>
          <a:p>
            <a:pPr marL="0" indent="0">
              <a:buNone/>
            </a:pPr>
            <a:endParaRPr lang="en-US" altLang="ja-JP" sz="1000" dirty="0"/>
          </a:p>
          <a:p>
            <a:r>
              <a:rPr lang="ja-JP" altLang="en-US" sz="2400" b="1"/>
              <a:t>欠損値</a:t>
            </a:r>
            <a:r>
              <a:rPr lang="ja-JP" altLang="en-US" sz="2400"/>
              <a:t>を含むデータ</a:t>
            </a:r>
            <a:endParaRPr lang="en-US" altLang="ja-JP" sz="2400" dirty="0"/>
          </a:p>
          <a:p>
            <a:pPr lvl="1"/>
            <a:r>
              <a:rPr lang="ja-JP" altLang="en-US" sz="2000"/>
              <a:t>例</a:t>
            </a:r>
            <a:r>
              <a:rPr lang="en-US" altLang="ja-JP" sz="2000" dirty="0"/>
              <a:t>:  </a:t>
            </a:r>
            <a:r>
              <a:rPr lang="ja-JP" altLang="en-US" sz="2000"/>
              <a:t>ユーザー情報のデータ</a:t>
            </a: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400" dirty="0"/>
          </a:p>
          <a:p>
            <a:r>
              <a:rPr lang="ja-JP" altLang="en-US" sz="2400"/>
              <a:t>グラフにおいても特徴量の欠損は起こりうる</a:t>
            </a:r>
            <a:endParaRPr lang="en-US" altLang="ja-JP" sz="2400" dirty="0"/>
          </a:p>
          <a:p>
            <a:endParaRPr kumimoji="1" lang="ja-JP" altLang="en-US"/>
          </a:p>
        </p:txBody>
      </p:sp>
      <p:graphicFrame>
        <p:nvGraphicFramePr>
          <p:cNvPr id="4" name="表 3">
            <a:extLst>
              <a:ext uri="{FF2B5EF4-FFF2-40B4-BE49-F238E27FC236}">
                <a16:creationId xmlns:a16="http://schemas.microsoft.com/office/drawing/2014/main" id="{43044012-C595-F74A-9409-53548602B7B6}"/>
              </a:ext>
            </a:extLst>
          </p:cNvPr>
          <p:cNvGraphicFramePr>
            <a:graphicFrameLocks noGrp="1"/>
          </p:cNvGraphicFramePr>
          <p:nvPr>
            <p:extLst>
              <p:ext uri="{D42A27DB-BD31-4B8C-83A1-F6EECF244321}">
                <p14:modId xmlns:p14="http://schemas.microsoft.com/office/powerpoint/2010/main" val="2941054532"/>
              </p:ext>
            </p:extLst>
          </p:nvPr>
        </p:nvGraphicFramePr>
        <p:xfrm>
          <a:off x="1122405" y="3697644"/>
          <a:ext cx="4475204" cy="1483360"/>
        </p:xfrm>
        <a:graphic>
          <a:graphicData uri="http://schemas.openxmlformats.org/drawingml/2006/table">
            <a:tbl>
              <a:tblPr firstRow="1" bandRow="1">
                <a:tableStyleId>{21E4AEA4-8DFA-4A89-87EB-49C32662AFE0}</a:tableStyleId>
              </a:tblPr>
              <a:tblGrid>
                <a:gridCol w="1118801">
                  <a:extLst>
                    <a:ext uri="{9D8B030D-6E8A-4147-A177-3AD203B41FA5}">
                      <a16:colId xmlns:a16="http://schemas.microsoft.com/office/drawing/2014/main" val="1341753323"/>
                    </a:ext>
                  </a:extLst>
                </a:gridCol>
                <a:gridCol w="1118801">
                  <a:extLst>
                    <a:ext uri="{9D8B030D-6E8A-4147-A177-3AD203B41FA5}">
                      <a16:colId xmlns:a16="http://schemas.microsoft.com/office/drawing/2014/main" val="759695891"/>
                    </a:ext>
                  </a:extLst>
                </a:gridCol>
                <a:gridCol w="1118801">
                  <a:extLst>
                    <a:ext uri="{9D8B030D-6E8A-4147-A177-3AD203B41FA5}">
                      <a16:colId xmlns:a16="http://schemas.microsoft.com/office/drawing/2014/main" val="1853359254"/>
                    </a:ext>
                  </a:extLst>
                </a:gridCol>
                <a:gridCol w="1118801">
                  <a:extLst>
                    <a:ext uri="{9D8B030D-6E8A-4147-A177-3AD203B41FA5}">
                      <a16:colId xmlns:a16="http://schemas.microsoft.com/office/drawing/2014/main" val="1663048113"/>
                    </a:ext>
                  </a:extLst>
                </a:gridCol>
              </a:tblGrid>
              <a:tr h="370840">
                <a:tc>
                  <a:txBody>
                    <a:bodyPr/>
                    <a:lstStyle/>
                    <a:p>
                      <a:r>
                        <a:rPr kumimoji="1" lang="en-US" altLang="ja-JP" sz="1600" dirty="0">
                          <a:latin typeface="+mn-ea"/>
                          <a:ea typeface="+mn-ea"/>
                        </a:rPr>
                        <a:t>ID</a:t>
                      </a:r>
                      <a:endParaRPr kumimoji="1" lang="ja-JP" altLang="en-US" sz="1600" dirty="0">
                        <a:latin typeface="+mn-ea"/>
                        <a:ea typeface="+mn-ea"/>
                      </a:endParaRPr>
                    </a:p>
                  </a:txBody>
                  <a:tcPr/>
                </a:tc>
                <a:tc>
                  <a:txBody>
                    <a:bodyPr/>
                    <a:lstStyle/>
                    <a:p>
                      <a:r>
                        <a:rPr kumimoji="1" lang="ja-JP" altLang="en-US" sz="1600">
                          <a:latin typeface="+mn-ea"/>
                          <a:ea typeface="+mn-ea"/>
                        </a:rPr>
                        <a:t>給料</a:t>
                      </a:r>
                      <a:endParaRPr kumimoji="1" lang="ja-JP" altLang="en-US" sz="1600" dirty="0">
                        <a:latin typeface="+mn-ea"/>
                        <a:ea typeface="+mn-ea"/>
                      </a:endParaRPr>
                    </a:p>
                  </a:txBody>
                  <a:tcPr/>
                </a:tc>
                <a:tc>
                  <a:txBody>
                    <a:bodyPr/>
                    <a:lstStyle/>
                    <a:p>
                      <a:r>
                        <a:rPr kumimoji="1" lang="ja-JP" altLang="en-US" sz="1600">
                          <a:latin typeface="+mn-ea"/>
                          <a:ea typeface="+mn-ea"/>
                        </a:rPr>
                        <a:t>住所</a:t>
                      </a:r>
                      <a:endParaRPr kumimoji="1" lang="ja-JP" altLang="en-US" sz="1600" dirty="0">
                        <a:latin typeface="+mn-ea"/>
                        <a:ea typeface="+mn-ea"/>
                      </a:endParaRPr>
                    </a:p>
                  </a:txBody>
                  <a:tcPr/>
                </a:tc>
                <a:tc>
                  <a:txBody>
                    <a:bodyPr/>
                    <a:lstStyle/>
                    <a:p>
                      <a:r>
                        <a:rPr kumimoji="1" lang="ja-JP" altLang="en-US" sz="1600">
                          <a:latin typeface="+mn-ea"/>
                          <a:ea typeface="+mn-ea"/>
                        </a:rPr>
                        <a:t>年齢</a:t>
                      </a:r>
                      <a:endParaRPr kumimoji="1" lang="ja-JP" altLang="en-US" sz="1600" dirty="0">
                        <a:latin typeface="+mn-ea"/>
                        <a:ea typeface="+mn-ea"/>
                      </a:endParaRPr>
                    </a:p>
                  </a:txBody>
                  <a:tcPr/>
                </a:tc>
                <a:extLst>
                  <a:ext uri="{0D108BD9-81ED-4DB2-BD59-A6C34878D82A}">
                    <a16:rowId xmlns:a16="http://schemas.microsoft.com/office/drawing/2014/main" val="2482017222"/>
                  </a:ext>
                </a:extLst>
              </a:tr>
              <a:tr h="370840">
                <a:tc>
                  <a:txBody>
                    <a:bodyPr/>
                    <a:lstStyle/>
                    <a:p>
                      <a:r>
                        <a:rPr kumimoji="1" lang="en-US" altLang="ja-JP" sz="1600" dirty="0">
                          <a:latin typeface="+mn-ea"/>
                          <a:ea typeface="+mn-ea"/>
                        </a:rPr>
                        <a:t>1</a:t>
                      </a:r>
                      <a:endParaRPr kumimoji="1" lang="ja-JP" altLang="en-US" sz="1600" dirty="0">
                        <a:latin typeface="+mn-ea"/>
                        <a:ea typeface="+mn-ea"/>
                      </a:endParaRPr>
                    </a:p>
                  </a:txBody>
                  <a:tcPr/>
                </a:tc>
                <a:tc>
                  <a:txBody>
                    <a:bodyPr/>
                    <a:lstStyle/>
                    <a:p>
                      <a:r>
                        <a:rPr kumimoji="1" lang="en-US" altLang="ja-JP" sz="1600" dirty="0">
                          <a:latin typeface="+mn-ea"/>
                          <a:ea typeface="+mn-ea"/>
                        </a:rPr>
                        <a:t>500</a:t>
                      </a:r>
                      <a:r>
                        <a:rPr kumimoji="1" lang="ja-JP" altLang="en-US" sz="1600">
                          <a:latin typeface="+mn-ea"/>
                          <a:ea typeface="+mn-ea"/>
                        </a:rPr>
                        <a:t>万</a:t>
                      </a:r>
                      <a:endParaRPr kumimoji="1" lang="ja-JP" altLang="en-US" sz="1600" dirty="0">
                        <a:latin typeface="+mn-ea"/>
                        <a:ea typeface="+mn-ea"/>
                      </a:endParaRPr>
                    </a:p>
                  </a:txBody>
                  <a:tcPr/>
                </a:tc>
                <a:tc>
                  <a:txBody>
                    <a:bodyPr/>
                    <a:lstStyle/>
                    <a:p>
                      <a:r>
                        <a:rPr kumimoji="1" lang="ja-JP" altLang="en-US" sz="1600">
                          <a:latin typeface="+mn-ea"/>
                          <a:ea typeface="+mn-ea"/>
                        </a:rPr>
                        <a:t>東京都</a:t>
                      </a:r>
                      <a:endParaRPr kumimoji="1" lang="ja-JP" altLang="en-US" sz="1600" dirty="0">
                        <a:latin typeface="+mn-ea"/>
                        <a:ea typeface="+mn-ea"/>
                      </a:endParaRPr>
                    </a:p>
                  </a:txBody>
                  <a:tcPr/>
                </a:tc>
                <a:tc>
                  <a:txBody>
                    <a:bodyPr/>
                    <a:lstStyle/>
                    <a:p>
                      <a:r>
                        <a:rPr kumimoji="1" lang="en-US" altLang="ja-JP" sz="1600" dirty="0">
                          <a:latin typeface="+mn-ea"/>
                          <a:ea typeface="+mn-ea"/>
                        </a:rPr>
                        <a:t>30</a:t>
                      </a:r>
                      <a:endParaRPr kumimoji="1" lang="ja-JP" altLang="en-US" sz="1600" dirty="0">
                        <a:latin typeface="+mn-ea"/>
                        <a:ea typeface="+mn-ea"/>
                      </a:endParaRPr>
                    </a:p>
                  </a:txBody>
                  <a:tcPr/>
                </a:tc>
                <a:extLst>
                  <a:ext uri="{0D108BD9-81ED-4DB2-BD59-A6C34878D82A}">
                    <a16:rowId xmlns:a16="http://schemas.microsoft.com/office/drawing/2014/main" val="4241500750"/>
                  </a:ext>
                </a:extLst>
              </a:tr>
              <a:tr h="370840">
                <a:tc>
                  <a:txBody>
                    <a:bodyPr/>
                    <a:lstStyle/>
                    <a:p>
                      <a:r>
                        <a:rPr kumimoji="1" lang="en-US" altLang="ja-JP" sz="1600" dirty="0">
                          <a:latin typeface="+mn-ea"/>
                          <a:ea typeface="+mn-ea"/>
                        </a:rPr>
                        <a:t>2</a:t>
                      </a:r>
                      <a:endParaRPr kumimoji="1" lang="ja-JP" altLang="en-US" sz="1600" dirty="0">
                        <a:latin typeface="+mn-ea"/>
                        <a:ea typeface="+mn-ea"/>
                      </a:endParaRPr>
                    </a:p>
                  </a:txBody>
                  <a:tcPr/>
                </a:tc>
                <a:tc>
                  <a:txBody>
                    <a:bodyPr/>
                    <a:lstStyle/>
                    <a:p>
                      <a:r>
                        <a:rPr kumimoji="1" lang="en-US" altLang="ja-JP" sz="1600" dirty="0">
                          <a:latin typeface="+mn-ea"/>
                          <a:ea typeface="+mn-ea"/>
                        </a:rPr>
                        <a:t>400</a:t>
                      </a:r>
                      <a:r>
                        <a:rPr kumimoji="1" lang="ja-JP" altLang="en-US" sz="1600" dirty="0">
                          <a:latin typeface="+mn-ea"/>
                          <a:ea typeface="+mn-ea"/>
                        </a:rPr>
                        <a:t>万</a:t>
                      </a:r>
                    </a:p>
                  </a:txBody>
                  <a:tcPr/>
                </a:tc>
                <a:tc>
                  <a:txBody>
                    <a:bodyPr/>
                    <a:lstStyle/>
                    <a:p>
                      <a:r>
                        <a:rPr kumimoji="1" lang="ja-JP" altLang="en-US" sz="1600" dirty="0">
                          <a:solidFill>
                            <a:srgbClr val="FF0000"/>
                          </a:solidFill>
                          <a:latin typeface="+mn-ea"/>
                          <a:ea typeface="+mn-ea"/>
                        </a:rPr>
                        <a:t>？</a:t>
                      </a:r>
                    </a:p>
                  </a:txBody>
                  <a:tcPr/>
                </a:tc>
                <a:tc>
                  <a:txBody>
                    <a:bodyPr/>
                    <a:lstStyle/>
                    <a:p>
                      <a:r>
                        <a:rPr kumimoji="1" lang="en-US" altLang="ja-JP" sz="1600" dirty="0">
                          <a:latin typeface="+mn-ea"/>
                          <a:ea typeface="+mn-ea"/>
                        </a:rPr>
                        <a:t>45</a:t>
                      </a:r>
                      <a:endParaRPr kumimoji="1" lang="ja-JP" altLang="en-US" sz="1600" dirty="0">
                        <a:latin typeface="+mn-ea"/>
                        <a:ea typeface="+mn-ea"/>
                      </a:endParaRPr>
                    </a:p>
                  </a:txBody>
                  <a:tcPr/>
                </a:tc>
                <a:extLst>
                  <a:ext uri="{0D108BD9-81ED-4DB2-BD59-A6C34878D82A}">
                    <a16:rowId xmlns:a16="http://schemas.microsoft.com/office/drawing/2014/main" val="376444343"/>
                  </a:ext>
                </a:extLst>
              </a:tr>
              <a:tr h="370840">
                <a:tc>
                  <a:txBody>
                    <a:bodyPr/>
                    <a:lstStyle/>
                    <a:p>
                      <a:r>
                        <a:rPr kumimoji="1" lang="en-US" altLang="ja-JP" sz="1600" dirty="0">
                          <a:latin typeface="+mn-ea"/>
                          <a:ea typeface="+mn-ea"/>
                        </a:rPr>
                        <a:t>3</a:t>
                      </a:r>
                      <a:endParaRPr kumimoji="1" lang="ja-JP" altLang="en-US" sz="1600" dirty="0">
                        <a:latin typeface="+mn-ea"/>
                        <a:ea typeface="+mn-ea"/>
                      </a:endParaRPr>
                    </a:p>
                  </a:txBody>
                  <a:tcPr/>
                </a:tc>
                <a:tc>
                  <a:txBody>
                    <a:bodyPr/>
                    <a:lstStyle/>
                    <a:p>
                      <a:r>
                        <a:rPr kumimoji="1" lang="en-US" altLang="ja-JP" sz="1600" dirty="0">
                          <a:solidFill>
                            <a:srgbClr val="FF0000"/>
                          </a:solidFill>
                          <a:latin typeface="+mn-ea"/>
                          <a:ea typeface="+mn-ea"/>
                        </a:rPr>
                        <a:t>?</a:t>
                      </a:r>
                      <a:endParaRPr kumimoji="1" lang="ja-JP" altLang="en-US" sz="1600" dirty="0">
                        <a:solidFill>
                          <a:srgbClr val="FF0000"/>
                        </a:solidFill>
                        <a:latin typeface="+mn-ea"/>
                        <a:ea typeface="+mn-ea"/>
                      </a:endParaRPr>
                    </a:p>
                  </a:txBody>
                  <a:tcPr/>
                </a:tc>
                <a:tc>
                  <a:txBody>
                    <a:bodyPr/>
                    <a:lstStyle/>
                    <a:p>
                      <a:r>
                        <a:rPr kumimoji="1" lang="ja-JP" altLang="en-US" sz="1600" dirty="0">
                          <a:latin typeface="+mn-ea"/>
                          <a:ea typeface="+mn-ea"/>
                        </a:rPr>
                        <a:t>北海道</a:t>
                      </a:r>
                    </a:p>
                  </a:txBody>
                  <a:tcPr/>
                </a:tc>
                <a:tc>
                  <a:txBody>
                    <a:bodyPr/>
                    <a:lstStyle/>
                    <a:p>
                      <a:r>
                        <a:rPr kumimoji="1" lang="en-US" altLang="ja-JP" sz="1600" dirty="0">
                          <a:latin typeface="+mn-ea"/>
                          <a:ea typeface="+mn-ea"/>
                        </a:rPr>
                        <a:t>28</a:t>
                      </a:r>
                      <a:endParaRPr kumimoji="1" lang="ja-JP" altLang="en-US" sz="1600" dirty="0">
                        <a:latin typeface="+mn-ea"/>
                        <a:ea typeface="+mn-ea"/>
                      </a:endParaRPr>
                    </a:p>
                  </a:txBody>
                  <a:tcPr/>
                </a:tc>
                <a:extLst>
                  <a:ext uri="{0D108BD9-81ED-4DB2-BD59-A6C34878D82A}">
                    <a16:rowId xmlns:a16="http://schemas.microsoft.com/office/drawing/2014/main" val="3136780663"/>
                  </a:ext>
                </a:extLst>
              </a:tr>
            </a:tbl>
          </a:graphicData>
        </a:graphic>
      </p:graphicFrame>
      <p:sp>
        <p:nvSpPr>
          <p:cNvPr id="5" name="右矢印 4">
            <a:extLst>
              <a:ext uri="{FF2B5EF4-FFF2-40B4-BE49-F238E27FC236}">
                <a16:creationId xmlns:a16="http://schemas.microsoft.com/office/drawing/2014/main" id="{70ECAB15-5D68-9F4F-BFEF-B3597356115C}"/>
              </a:ext>
            </a:extLst>
          </p:cNvPr>
          <p:cNvSpPr/>
          <p:nvPr/>
        </p:nvSpPr>
        <p:spPr>
          <a:xfrm>
            <a:off x="706456" y="5900934"/>
            <a:ext cx="406936" cy="2760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8733942-AF83-8D4C-96EB-7D2F498980B4}"/>
              </a:ext>
            </a:extLst>
          </p:cNvPr>
          <p:cNvSpPr txBox="1"/>
          <p:nvPr/>
        </p:nvSpPr>
        <p:spPr>
          <a:xfrm>
            <a:off x="1229806" y="5823290"/>
            <a:ext cx="4801314" cy="461665"/>
          </a:xfrm>
          <a:prstGeom prst="rect">
            <a:avLst/>
          </a:prstGeom>
          <a:noFill/>
        </p:spPr>
        <p:txBody>
          <a:bodyPr wrap="none" rtlCol="0">
            <a:spAutoFit/>
          </a:bodyPr>
          <a:lstStyle/>
          <a:p>
            <a:r>
              <a:rPr lang="ja-JP" altLang="en-US" sz="2400">
                <a:solidFill>
                  <a:schemeClr val="accent1"/>
                </a:solidFill>
              </a:rPr>
              <a:t>欠損データを扱う手法</a:t>
            </a:r>
            <a:r>
              <a:rPr lang="ja-JP" altLang="en-US" sz="2400"/>
              <a:t>を提案する</a:t>
            </a:r>
            <a:endParaRPr kumimoji="1" lang="ja-JP" altLang="en-US" sz="2400"/>
          </a:p>
        </p:txBody>
      </p:sp>
      <p:grpSp>
        <p:nvGrpSpPr>
          <p:cNvPr id="7" name="グループ化 6">
            <a:extLst>
              <a:ext uri="{FF2B5EF4-FFF2-40B4-BE49-F238E27FC236}">
                <a16:creationId xmlns:a16="http://schemas.microsoft.com/office/drawing/2014/main" id="{F1000E64-E249-B347-B613-07C62790FA60}"/>
              </a:ext>
            </a:extLst>
          </p:cNvPr>
          <p:cNvGrpSpPr/>
          <p:nvPr/>
        </p:nvGrpSpPr>
        <p:grpSpPr>
          <a:xfrm>
            <a:off x="7495745" y="2908300"/>
            <a:ext cx="3705655" cy="2662970"/>
            <a:chOff x="1129494" y="2362899"/>
            <a:chExt cx="3373592" cy="2167318"/>
          </a:xfrm>
        </p:grpSpPr>
        <p:grpSp>
          <p:nvGrpSpPr>
            <p:cNvPr id="8" name="グループ化 7">
              <a:extLst>
                <a:ext uri="{FF2B5EF4-FFF2-40B4-BE49-F238E27FC236}">
                  <a16:creationId xmlns:a16="http://schemas.microsoft.com/office/drawing/2014/main" id="{332C91A7-7D94-D74E-8046-F993767B391F}"/>
                </a:ext>
              </a:extLst>
            </p:cNvPr>
            <p:cNvGrpSpPr/>
            <p:nvPr/>
          </p:nvGrpSpPr>
          <p:grpSpPr>
            <a:xfrm>
              <a:off x="1129494" y="2647693"/>
              <a:ext cx="3128319" cy="1882524"/>
              <a:chOff x="969811" y="2709610"/>
              <a:chExt cx="4624849" cy="2546442"/>
            </a:xfrm>
          </p:grpSpPr>
          <p:sp>
            <p:nvSpPr>
              <p:cNvPr id="39" name="円/楕円 38">
                <a:extLst>
                  <a:ext uri="{FF2B5EF4-FFF2-40B4-BE49-F238E27FC236}">
                    <a16:creationId xmlns:a16="http://schemas.microsoft.com/office/drawing/2014/main" id="{87F5EF04-5BA9-9A41-BA87-D427A7DC1EAB}"/>
                  </a:ext>
                </a:extLst>
              </p:cNvPr>
              <p:cNvSpPr/>
              <p:nvPr/>
            </p:nvSpPr>
            <p:spPr>
              <a:xfrm>
                <a:off x="969811" y="4464052"/>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
                </a:r>
                <a:endParaRPr kumimoji="1" lang="ja-JP" altLang="en-US" sz="3200">
                  <a:solidFill>
                    <a:schemeClr val="tx1"/>
                  </a:solidFill>
                </a:endParaRPr>
              </a:p>
            </p:txBody>
          </p:sp>
          <p:sp>
            <p:nvSpPr>
              <p:cNvPr id="40" name="円/楕円 39">
                <a:extLst>
                  <a:ext uri="{FF2B5EF4-FFF2-40B4-BE49-F238E27FC236}">
                    <a16:creationId xmlns:a16="http://schemas.microsoft.com/office/drawing/2014/main" id="{3BB53A66-DBE8-D943-A1FC-2694AC9D78D4}"/>
                  </a:ext>
                </a:extLst>
              </p:cNvPr>
              <p:cNvSpPr/>
              <p:nvPr/>
            </p:nvSpPr>
            <p:spPr>
              <a:xfrm>
                <a:off x="969811" y="2709610"/>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a</a:t>
                </a:r>
                <a:endParaRPr kumimoji="1" lang="ja-JP" altLang="en-US" sz="3200">
                  <a:solidFill>
                    <a:schemeClr val="tx1"/>
                  </a:solidFill>
                </a:endParaRPr>
              </a:p>
            </p:txBody>
          </p:sp>
          <p:sp>
            <p:nvSpPr>
              <p:cNvPr id="41" name="円/楕円 40">
                <a:extLst>
                  <a:ext uri="{FF2B5EF4-FFF2-40B4-BE49-F238E27FC236}">
                    <a16:creationId xmlns:a16="http://schemas.microsoft.com/office/drawing/2014/main" id="{9B80CA16-327D-0342-9D39-4AE8E16981ED}"/>
                  </a:ext>
                </a:extLst>
              </p:cNvPr>
              <p:cNvSpPr/>
              <p:nvPr/>
            </p:nvSpPr>
            <p:spPr>
              <a:xfrm>
                <a:off x="2901394" y="4464052"/>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e</a:t>
                </a:r>
                <a:endParaRPr kumimoji="1" lang="ja-JP" altLang="en-US" sz="3200">
                  <a:solidFill>
                    <a:schemeClr val="tx1"/>
                  </a:solidFill>
                </a:endParaRPr>
              </a:p>
            </p:txBody>
          </p:sp>
          <p:sp>
            <p:nvSpPr>
              <p:cNvPr id="42" name="円/楕円 41">
                <a:extLst>
                  <a:ext uri="{FF2B5EF4-FFF2-40B4-BE49-F238E27FC236}">
                    <a16:creationId xmlns:a16="http://schemas.microsoft.com/office/drawing/2014/main" id="{5E4C6FC8-2919-E740-930E-569314D037ED}"/>
                  </a:ext>
                </a:extLst>
              </p:cNvPr>
              <p:cNvSpPr/>
              <p:nvPr/>
            </p:nvSpPr>
            <p:spPr>
              <a:xfrm>
                <a:off x="2901394" y="2709610"/>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a:solidFill>
                    <a:schemeClr val="tx1"/>
                  </a:solidFill>
                </a:endParaRPr>
              </a:p>
            </p:txBody>
          </p:sp>
          <p:sp>
            <p:nvSpPr>
              <p:cNvPr id="43" name="円/楕円 42">
                <a:extLst>
                  <a:ext uri="{FF2B5EF4-FFF2-40B4-BE49-F238E27FC236}">
                    <a16:creationId xmlns:a16="http://schemas.microsoft.com/office/drawing/2014/main" id="{137C2A3A-25B1-0B49-8055-AC2A290C3CA3}"/>
                  </a:ext>
                </a:extLst>
              </p:cNvPr>
              <p:cNvSpPr/>
              <p:nvPr/>
            </p:nvSpPr>
            <p:spPr>
              <a:xfrm>
                <a:off x="4802660" y="2709610"/>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t>
                </a:r>
                <a:endParaRPr kumimoji="1" lang="ja-JP" altLang="en-US" sz="3200">
                  <a:solidFill>
                    <a:schemeClr val="tx1"/>
                  </a:solidFill>
                </a:endParaRPr>
              </a:p>
            </p:txBody>
          </p:sp>
          <p:cxnSp>
            <p:nvCxnSpPr>
              <p:cNvPr id="44" name="直線コネクタ 43">
                <a:extLst>
                  <a:ext uri="{FF2B5EF4-FFF2-40B4-BE49-F238E27FC236}">
                    <a16:creationId xmlns:a16="http://schemas.microsoft.com/office/drawing/2014/main" id="{6240F978-5D24-5440-85A4-CB833549FCA1}"/>
                  </a:ext>
                </a:extLst>
              </p:cNvPr>
              <p:cNvCxnSpPr>
                <a:cxnSpLocks/>
                <a:stCxn id="42" idx="4"/>
                <a:endCxn id="41" idx="0"/>
              </p:cNvCxnSpPr>
              <p:nvPr/>
            </p:nvCxnSpPr>
            <p:spPr>
              <a:xfrm>
                <a:off x="3297394" y="3501610"/>
                <a:ext cx="0" cy="9624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BD2AB53-608C-A849-B5C7-E60180F0A7DD}"/>
                  </a:ext>
                </a:extLst>
              </p:cNvPr>
              <p:cNvCxnSpPr>
                <a:cxnSpLocks/>
                <a:stCxn id="41" idx="2"/>
                <a:endCxn id="39" idx="6"/>
              </p:cNvCxnSpPr>
              <p:nvPr/>
            </p:nvCxnSpPr>
            <p:spPr>
              <a:xfrm flipH="1">
                <a:off x="1761811" y="4860052"/>
                <a:ext cx="113958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4B83361F-ECB6-EF4D-834B-FFD3FD36D4FC}"/>
                  </a:ext>
                </a:extLst>
              </p:cNvPr>
              <p:cNvCxnSpPr>
                <a:cxnSpLocks/>
                <a:stCxn id="39" idx="0"/>
                <a:endCxn id="40" idx="4"/>
              </p:cNvCxnSpPr>
              <p:nvPr/>
            </p:nvCxnSpPr>
            <p:spPr>
              <a:xfrm flipV="1">
                <a:off x="1365811" y="3501610"/>
                <a:ext cx="0" cy="9624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505C52BD-19A8-4E43-9D10-A91AB0A2951C}"/>
                  </a:ext>
                </a:extLst>
              </p:cNvPr>
              <p:cNvCxnSpPr>
                <a:cxnSpLocks/>
                <a:stCxn id="41" idx="7"/>
                <a:endCxn id="43" idx="3"/>
              </p:cNvCxnSpPr>
              <p:nvPr/>
            </p:nvCxnSpPr>
            <p:spPr>
              <a:xfrm flipV="1">
                <a:off x="3577408" y="3385624"/>
                <a:ext cx="1341238" cy="119441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1C6D45AC-C320-8D43-AFC7-765F3E52FB5D}"/>
                  </a:ext>
                </a:extLst>
              </p:cNvPr>
              <p:cNvCxnSpPr>
                <a:cxnSpLocks/>
                <a:stCxn id="43" idx="2"/>
                <a:endCxn id="42" idx="6"/>
              </p:cNvCxnSpPr>
              <p:nvPr/>
            </p:nvCxnSpPr>
            <p:spPr>
              <a:xfrm flipH="1">
                <a:off x="3693394" y="3105610"/>
                <a:ext cx="110926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9" name="円/楕円 48">
                <a:extLst>
                  <a:ext uri="{FF2B5EF4-FFF2-40B4-BE49-F238E27FC236}">
                    <a16:creationId xmlns:a16="http://schemas.microsoft.com/office/drawing/2014/main" id="{E2BCBA6B-6504-F245-9FBF-22FD1BCA32B1}"/>
                  </a:ext>
                </a:extLst>
              </p:cNvPr>
              <p:cNvSpPr/>
              <p:nvPr/>
            </p:nvSpPr>
            <p:spPr>
              <a:xfrm>
                <a:off x="4802659" y="4464052"/>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f</a:t>
                </a:r>
                <a:endParaRPr kumimoji="1" lang="ja-JP" altLang="en-US" sz="3200">
                  <a:solidFill>
                    <a:schemeClr val="tx1"/>
                  </a:solidFill>
                </a:endParaRPr>
              </a:p>
            </p:txBody>
          </p:sp>
        </p:grpSp>
        <p:grpSp>
          <p:nvGrpSpPr>
            <p:cNvPr id="9" name="グループ化 8">
              <a:extLst>
                <a:ext uri="{FF2B5EF4-FFF2-40B4-BE49-F238E27FC236}">
                  <a16:creationId xmlns:a16="http://schemas.microsoft.com/office/drawing/2014/main" id="{57732096-37F0-C24F-9193-255DBFC18698}"/>
                </a:ext>
              </a:extLst>
            </p:cNvPr>
            <p:cNvGrpSpPr/>
            <p:nvPr/>
          </p:nvGrpSpPr>
          <p:grpSpPr>
            <a:xfrm>
              <a:off x="1737849" y="2369245"/>
              <a:ext cx="115665" cy="515312"/>
              <a:chOff x="7738423" y="3714117"/>
              <a:chExt cx="275680" cy="1075926"/>
            </a:xfrm>
          </p:grpSpPr>
          <p:sp>
            <p:nvSpPr>
              <p:cNvPr id="35" name="正方形/長方形 34">
                <a:extLst>
                  <a:ext uri="{FF2B5EF4-FFF2-40B4-BE49-F238E27FC236}">
                    <a16:creationId xmlns:a16="http://schemas.microsoft.com/office/drawing/2014/main" id="{6130BE22-0D49-9740-84C2-B817ACD9A683}"/>
                  </a:ext>
                </a:extLst>
              </p:cNvPr>
              <p:cNvSpPr/>
              <p:nvPr/>
            </p:nvSpPr>
            <p:spPr>
              <a:xfrm>
                <a:off x="7738423" y="3714117"/>
                <a:ext cx="275680" cy="261939"/>
              </a:xfrm>
              <a:prstGeom prst="rect">
                <a:avLst/>
              </a:prstGeom>
              <a:solidFill>
                <a:schemeClr val="accent1">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7C3C2FE1-6D77-9C44-AF62-514293BA27B7}"/>
                  </a:ext>
                </a:extLst>
              </p:cNvPr>
              <p:cNvSpPr/>
              <p:nvPr/>
            </p:nvSpPr>
            <p:spPr>
              <a:xfrm>
                <a:off x="7738423" y="3983516"/>
                <a:ext cx="275680" cy="261939"/>
              </a:xfrm>
              <a:prstGeom prst="rect">
                <a:avLst/>
              </a:prstGeom>
              <a:solidFill>
                <a:schemeClr val="accent6">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5DF42697-7764-BB42-93F6-0250862F26F0}"/>
                  </a:ext>
                </a:extLst>
              </p:cNvPr>
              <p:cNvSpPr/>
              <p:nvPr/>
            </p:nvSpPr>
            <p:spPr>
              <a:xfrm>
                <a:off x="7738423" y="4252915"/>
                <a:ext cx="275680" cy="261939"/>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EE3F5FEA-1054-274A-B68D-69F9C22E4345}"/>
                  </a:ext>
                </a:extLst>
              </p:cNvPr>
              <p:cNvSpPr/>
              <p:nvPr/>
            </p:nvSpPr>
            <p:spPr>
              <a:xfrm>
                <a:off x="7738423" y="4528104"/>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0" name="グループ化 9">
              <a:extLst>
                <a:ext uri="{FF2B5EF4-FFF2-40B4-BE49-F238E27FC236}">
                  <a16:creationId xmlns:a16="http://schemas.microsoft.com/office/drawing/2014/main" id="{923B04F1-D823-A849-BB00-CD108F482722}"/>
                </a:ext>
              </a:extLst>
            </p:cNvPr>
            <p:cNvGrpSpPr/>
            <p:nvPr/>
          </p:nvGrpSpPr>
          <p:grpSpPr>
            <a:xfrm>
              <a:off x="1737849" y="3556569"/>
              <a:ext cx="115665" cy="515312"/>
              <a:chOff x="7738423" y="3714117"/>
              <a:chExt cx="275680" cy="1075926"/>
            </a:xfrm>
          </p:grpSpPr>
          <p:sp>
            <p:nvSpPr>
              <p:cNvPr id="31" name="正方形/長方形 30">
                <a:extLst>
                  <a:ext uri="{FF2B5EF4-FFF2-40B4-BE49-F238E27FC236}">
                    <a16:creationId xmlns:a16="http://schemas.microsoft.com/office/drawing/2014/main" id="{3990D94A-0C81-7D4F-ADFF-FC41F2096539}"/>
                  </a:ext>
                </a:extLst>
              </p:cNvPr>
              <p:cNvSpPr/>
              <p:nvPr/>
            </p:nvSpPr>
            <p:spPr>
              <a:xfrm>
                <a:off x="7738423" y="3714117"/>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A86BDD2A-BE75-5F43-AC7C-36708141D8CF}"/>
                  </a:ext>
                </a:extLst>
              </p:cNvPr>
              <p:cNvSpPr/>
              <p:nvPr/>
            </p:nvSpPr>
            <p:spPr>
              <a:xfrm>
                <a:off x="7738423" y="3983516"/>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b="1" dirty="0"/>
                  <a:t>?</a:t>
                </a:r>
                <a:endParaRPr kumimoji="1" lang="ja-JP" altLang="en-US" sz="1000" b="1"/>
              </a:p>
            </p:txBody>
          </p:sp>
          <p:sp>
            <p:nvSpPr>
              <p:cNvPr id="33" name="正方形/長方形 32">
                <a:extLst>
                  <a:ext uri="{FF2B5EF4-FFF2-40B4-BE49-F238E27FC236}">
                    <a16:creationId xmlns:a16="http://schemas.microsoft.com/office/drawing/2014/main" id="{E01D21CE-DD44-D041-910E-30CB084F4027}"/>
                  </a:ext>
                </a:extLst>
              </p:cNvPr>
              <p:cNvSpPr/>
              <p:nvPr/>
            </p:nvSpPr>
            <p:spPr>
              <a:xfrm>
                <a:off x="7738423" y="4252915"/>
                <a:ext cx="275680" cy="261939"/>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B2178A23-61D7-8945-A507-D293EDD7C7B9}"/>
                  </a:ext>
                </a:extLst>
              </p:cNvPr>
              <p:cNvSpPr/>
              <p:nvPr/>
            </p:nvSpPr>
            <p:spPr>
              <a:xfrm>
                <a:off x="7738423" y="4528104"/>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8C8A70CF-2F81-0340-A8EA-738D7334B163}"/>
                </a:ext>
              </a:extLst>
            </p:cNvPr>
            <p:cNvGrpSpPr/>
            <p:nvPr/>
          </p:nvGrpSpPr>
          <p:grpSpPr>
            <a:xfrm>
              <a:off x="3080338" y="2366072"/>
              <a:ext cx="121564" cy="515312"/>
              <a:chOff x="7738423" y="3714117"/>
              <a:chExt cx="275680" cy="1075926"/>
            </a:xfrm>
          </p:grpSpPr>
          <p:sp>
            <p:nvSpPr>
              <p:cNvPr id="27" name="正方形/長方形 26">
                <a:extLst>
                  <a:ext uri="{FF2B5EF4-FFF2-40B4-BE49-F238E27FC236}">
                    <a16:creationId xmlns:a16="http://schemas.microsoft.com/office/drawing/2014/main" id="{C70CB4DC-AC25-BF48-A268-5C61AEB3E4B9}"/>
                  </a:ext>
                </a:extLst>
              </p:cNvPr>
              <p:cNvSpPr/>
              <p:nvPr/>
            </p:nvSpPr>
            <p:spPr>
              <a:xfrm>
                <a:off x="7738423" y="3714117"/>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b="1" dirty="0"/>
                  <a:t>?</a:t>
                </a:r>
                <a:endParaRPr kumimoji="1" lang="ja-JP" altLang="en-US" sz="1000" b="1"/>
              </a:p>
            </p:txBody>
          </p:sp>
          <p:sp>
            <p:nvSpPr>
              <p:cNvPr id="28" name="正方形/長方形 27">
                <a:extLst>
                  <a:ext uri="{FF2B5EF4-FFF2-40B4-BE49-F238E27FC236}">
                    <a16:creationId xmlns:a16="http://schemas.microsoft.com/office/drawing/2014/main" id="{23FF3FFA-FA80-1149-94EE-8A1EBA6A9BC6}"/>
                  </a:ext>
                </a:extLst>
              </p:cNvPr>
              <p:cNvSpPr/>
              <p:nvPr/>
            </p:nvSpPr>
            <p:spPr>
              <a:xfrm>
                <a:off x="7738423" y="3983516"/>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b="1" dirty="0"/>
                  <a:t>?</a:t>
                </a:r>
                <a:endParaRPr kumimoji="1" lang="ja-JP" altLang="en-US" sz="1000" b="1"/>
              </a:p>
            </p:txBody>
          </p:sp>
          <p:sp>
            <p:nvSpPr>
              <p:cNvPr id="29" name="正方形/長方形 28">
                <a:extLst>
                  <a:ext uri="{FF2B5EF4-FFF2-40B4-BE49-F238E27FC236}">
                    <a16:creationId xmlns:a16="http://schemas.microsoft.com/office/drawing/2014/main" id="{689C5DBD-5FA4-214B-A064-192C0E0B389A}"/>
                  </a:ext>
                </a:extLst>
              </p:cNvPr>
              <p:cNvSpPr/>
              <p:nvPr/>
            </p:nvSpPr>
            <p:spPr>
              <a:xfrm>
                <a:off x="7738423" y="4252915"/>
                <a:ext cx="275680" cy="261939"/>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0188FF71-3891-B745-980C-C1A08D5C4358}"/>
                  </a:ext>
                </a:extLst>
              </p:cNvPr>
              <p:cNvSpPr/>
              <p:nvPr/>
            </p:nvSpPr>
            <p:spPr>
              <a:xfrm>
                <a:off x="7738423" y="4528104"/>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C772F544-56E7-8E48-9DF3-D3D52C0FD143}"/>
                </a:ext>
              </a:extLst>
            </p:cNvPr>
            <p:cNvGrpSpPr/>
            <p:nvPr/>
          </p:nvGrpSpPr>
          <p:grpSpPr>
            <a:xfrm>
              <a:off x="4329625" y="2362899"/>
              <a:ext cx="115665" cy="515312"/>
              <a:chOff x="7738423" y="3714117"/>
              <a:chExt cx="275680" cy="1075926"/>
            </a:xfrm>
          </p:grpSpPr>
          <p:sp>
            <p:nvSpPr>
              <p:cNvPr id="23" name="正方形/長方形 22">
                <a:extLst>
                  <a:ext uri="{FF2B5EF4-FFF2-40B4-BE49-F238E27FC236}">
                    <a16:creationId xmlns:a16="http://schemas.microsoft.com/office/drawing/2014/main" id="{B6E24D25-3791-E34D-A1FA-9ABC06FB5E30}"/>
                  </a:ext>
                </a:extLst>
              </p:cNvPr>
              <p:cNvSpPr/>
              <p:nvPr/>
            </p:nvSpPr>
            <p:spPr>
              <a:xfrm>
                <a:off x="7738423" y="3714117"/>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988603D-6B95-5245-96CE-B696BDE39CA1}"/>
                  </a:ext>
                </a:extLst>
              </p:cNvPr>
              <p:cNvSpPr/>
              <p:nvPr/>
            </p:nvSpPr>
            <p:spPr>
              <a:xfrm>
                <a:off x="7738423" y="3983516"/>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b="1" dirty="0"/>
                  <a:t>?</a:t>
                </a:r>
                <a:endParaRPr kumimoji="1" lang="ja-JP" altLang="en-US" sz="1000" b="1"/>
              </a:p>
            </p:txBody>
          </p:sp>
          <p:sp>
            <p:nvSpPr>
              <p:cNvPr id="25" name="正方形/長方形 24">
                <a:extLst>
                  <a:ext uri="{FF2B5EF4-FFF2-40B4-BE49-F238E27FC236}">
                    <a16:creationId xmlns:a16="http://schemas.microsoft.com/office/drawing/2014/main" id="{F62E378A-6789-F943-856A-CA09FE9EE167}"/>
                  </a:ext>
                </a:extLst>
              </p:cNvPr>
              <p:cNvSpPr/>
              <p:nvPr/>
            </p:nvSpPr>
            <p:spPr>
              <a:xfrm>
                <a:off x="7738423" y="4252915"/>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A0A2C3D4-5334-4848-8E88-C188357DC32B}"/>
                  </a:ext>
                </a:extLst>
              </p:cNvPr>
              <p:cNvSpPr/>
              <p:nvPr/>
            </p:nvSpPr>
            <p:spPr>
              <a:xfrm>
                <a:off x="7738423" y="4528104"/>
                <a:ext cx="275680" cy="261939"/>
              </a:xfrm>
              <a:prstGeom prst="rect">
                <a:avLst/>
              </a:prstGeom>
              <a:solidFill>
                <a:srgbClr val="7030A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3" name="グループ化 12">
              <a:extLst>
                <a:ext uri="{FF2B5EF4-FFF2-40B4-BE49-F238E27FC236}">
                  <a16:creationId xmlns:a16="http://schemas.microsoft.com/office/drawing/2014/main" id="{FCB832A2-9BA1-CD4C-BAB0-CB63AF1F5F5A}"/>
                </a:ext>
              </a:extLst>
            </p:cNvPr>
            <p:cNvGrpSpPr/>
            <p:nvPr/>
          </p:nvGrpSpPr>
          <p:grpSpPr>
            <a:xfrm>
              <a:off x="3079746" y="3556569"/>
              <a:ext cx="115665" cy="515312"/>
              <a:chOff x="7738423" y="3714117"/>
              <a:chExt cx="275680" cy="1075926"/>
            </a:xfrm>
          </p:grpSpPr>
          <p:sp>
            <p:nvSpPr>
              <p:cNvPr id="19" name="正方形/長方形 18">
                <a:extLst>
                  <a:ext uri="{FF2B5EF4-FFF2-40B4-BE49-F238E27FC236}">
                    <a16:creationId xmlns:a16="http://schemas.microsoft.com/office/drawing/2014/main" id="{77562E4F-7229-E248-891E-32DF5A915DC7}"/>
                  </a:ext>
                </a:extLst>
              </p:cNvPr>
              <p:cNvSpPr/>
              <p:nvPr/>
            </p:nvSpPr>
            <p:spPr>
              <a:xfrm>
                <a:off x="7738423" y="3714117"/>
                <a:ext cx="275680" cy="261939"/>
              </a:xfrm>
              <a:prstGeom prst="rect">
                <a:avLst/>
              </a:prstGeom>
              <a:solidFill>
                <a:schemeClr val="accent1">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F0224C3-F52B-B741-AAAB-A3FDD109EC82}"/>
                  </a:ext>
                </a:extLst>
              </p:cNvPr>
              <p:cNvSpPr/>
              <p:nvPr/>
            </p:nvSpPr>
            <p:spPr>
              <a:xfrm>
                <a:off x="7738423" y="3983516"/>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D54EA21D-FE9D-CC48-9A88-E57CDF4CCEBC}"/>
                  </a:ext>
                </a:extLst>
              </p:cNvPr>
              <p:cNvSpPr/>
              <p:nvPr/>
            </p:nvSpPr>
            <p:spPr>
              <a:xfrm>
                <a:off x="7738423" y="4252915"/>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b="1" dirty="0"/>
                  <a:t>?</a:t>
                </a:r>
                <a:endParaRPr kumimoji="1" lang="ja-JP" altLang="en-US" sz="1000" b="1"/>
              </a:p>
            </p:txBody>
          </p:sp>
          <p:sp>
            <p:nvSpPr>
              <p:cNvPr id="22" name="正方形/長方形 21">
                <a:extLst>
                  <a:ext uri="{FF2B5EF4-FFF2-40B4-BE49-F238E27FC236}">
                    <a16:creationId xmlns:a16="http://schemas.microsoft.com/office/drawing/2014/main" id="{406DB836-5F7A-CB40-A16F-ECF2BFD25F19}"/>
                  </a:ext>
                </a:extLst>
              </p:cNvPr>
              <p:cNvSpPr/>
              <p:nvPr/>
            </p:nvSpPr>
            <p:spPr>
              <a:xfrm>
                <a:off x="7738423" y="4528104"/>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4" name="グループ化 13">
              <a:extLst>
                <a:ext uri="{FF2B5EF4-FFF2-40B4-BE49-F238E27FC236}">
                  <a16:creationId xmlns:a16="http://schemas.microsoft.com/office/drawing/2014/main" id="{3BFBD283-D7B1-A54F-BDA2-DA1EC6DD2F5D}"/>
                </a:ext>
              </a:extLst>
            </p:cNvPr>
            <p:cNvGrpSpPr/>
            <p:nvPr/>
          </p:nvGrpSpPr>
          <p:grpSpPr>
            <a:xfrm>
              <a:off x="4387421" y="3553396"/>
              <a:ext cx="115665" cy="515312"/>
              <a:chOff x="7738423" y="3714117"/>
              <a:chExt cx="275680" cy="1075926"/>
            </a:xfrm>
          </p:grpSpPr>
          <p:sp>
            <p:nvSpPr>
              <p:cNvPr id="15" name="正方形/長方形 14">
                <a:extLst>
                  <a:ext uri="{FF2B5EF4-FFF2-40B4-BE49-F238E27FC236}">
                    <a16:creationId xmlns:a16="http://schemas.microsoft.com/office/drawing/2014/main" id="{3A3A9629-A775-4547-B136-0CFE6A3D4CCC}"/>
                  </a:ext>
                </a:extLst>
              </p:cNvPr>
              <p:cNvSpPr/>
              <p:nvPr/>
            </p:nvSpPr>
            <p:spPr>
              <a:xfrm>
                <a:off x="7738423" y="3714117"/>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09A52BAF-0653-6F41-A4F4-16A5B46D30E6}"/>
                  </a:ext>
                </a:extLst>
              </p:cNvPr>
              <p:cNvSpPr/>
              <p:nvPr/>
            </p:nvSpPr>
            <p:spPr>
              <a:xfrm>
                <a:off x="7738423" y="3983516"/>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0EDD3A3-BBDF-1544-A0A3-26C92960C3DB}"/>
                  </a:ext>
                </a:extLst>
              </p:cNvPr>
              <p:cNvSpPr/>
              <p:nvPr/>
            </p:nvSpPr>
            <p:spPr>
              <a:xfrm>
                <a:off x="7738423" y="4252915"/>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7F55BB9E-8FD1-DA42-AF90-D845C52DE7F7}"/>
                  </a:ext>
                </a:extLst>
              </p:cNvPr>
              <p:cNvSpPr/>
              <p:nvPr/>
            </p:nvSpPr>
            <p:spPr>
              <a:xfrm>
                <a:off x="7738423" y="4528104"/>
                <a:ext cx="275680" cy="261939"/>
              </a:xfrm>
              <a:prstGeom prst="rect">
                <a:avLst/>
              </a:prstGeom>
              <a:solidFill>
                <a:srgbClr val="7030A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sp>
        <p:nvSpPr>
          <p:cNvPr id="50" name="スライド番号プレースホルダー 49">
            <a:extLst>
              <a:ext uri="{FF2B5EF4-FFF2-40B4-BE49-F238E27FC236}">
                <a16:creationId xmlns:a16="http://schemas.microsoft.com/office/drawing/2014/main" id="{0F010C81-ACF6-454C-9AA3-459605AE9C36}"/>
              </a:ext>
            </a:extLst>
          </p:cNvPr>
          <p:cNvSpPr>
            <a:spLocks noGrp="1"/>
          </p:cNvSpPr>
          <p:nvPr>
            <p:ph type="sldNum" sz="quarter" idx="12"/>
          </p:nvPr>
        </p:nvSpPr>
        <p:spPr/>
        <p:txBody>
          <a:bodyPr/>
          <a:lstStyle/>
          <a:p>
            <a:fld id="{FA12595E-B1A9-9E4B-81EE-990832342503}" type="slidenum">
              <a:rPr kumimoji="1" lang="ja-JP" altLang="en-US" smtClean="0"/>
              <a:t>11</a:t>
            </a:fld>
            <a:endParaRPr kumimoji="1" lang="ja-JP" altLang="en-US"/>
          </a:p>
        </p:txBody>
      </p:sp>
      <p:sp>
        <p:nvSpPr>
          <p:cNvPr id="51" name="テキスト ボックス 50">
            <a:extLst>
              <a:ext uri="{FF2B5EF4-FFF2-40B4-BE49-F238E27FC236}">
                <a16:creationId xmlns:a16="http://schemas.microsoft.com/office/drawing/2014/main" id="{56E178E4-4EAA-1A4B-BA07-8D3818F8462F}"/>
              </a:ext>
            </a:extLst>
          </p:cNvPr>
          <p:cNvSpPr txBox="1"/>
          <p:nvPr/>
        </p:nvSpPr>
        <p:spPr>
          <a:xfrm>
            <a:off x="8503691" y="5686683"/>
            <a:ext cx="2789546" cy="369332"/>
          </a:xfrm>
          <a:prstGeom prst="rect">
            <a:avLst/>
          </a:prstGeom>
          <a:noFill/>
        </p:spPr>
        <p:txBody>
          <a:bodyPr wrap="none" rtlCol="0">
            <a:spAutoFit/>
          </a:bodyPr>
          <a:lstStyle/>
          <a:p>
            <a:r>
              <a:rPr kumimoji="1" lang="ja-JP" altLang="en-US"/>
              <a:t>例</a:t>
            </a:r>
            <a:r>
              <a:rPr kumimoji="1" lang="en-US" altLang="ja-JP" dirty="0"/>
              <a:t>:SNS</a:t>
            </a:r>
            <a:r>
              <a:rPr kumimoji="1" lang="ja-JP" altLang="en-US"/>
              <a:t>上のユーザー情報</a:t>
            </a:r>
          </a:p>
        </p:txBody>
      </p:sp>
    </p:spTree>
    <p:extLst>
      <p:ext uri="{BB962C8B-B14F-4D97-AF65-F5344CB8AC3E}">
        <p14:creationId xmlns:p14="http://schemas.microsoft.com/office/powerpoint/2010/main" val="4205893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39263A-AD6B-9843-A316-74DB50F7AD43}"/>
              </a:ext>
            </a:extLst>
          </p:cNvPr>
          <p:cNvSpPr>
            <a:spLocks noGrp="1"/>
          </p:cNvSpPr>
          <p:nvPr>
            <p:ph type="title"/>
          </p:nvPr>
        </p:nvSpPr>
        <p:spPr/>
        <p:txBody>
          <a:bodyPr/>
          <a:lstStyle/>
          <a:p>
            <a:r>
              <a:rPr lang="ja-JP" altLang="en-US"/>
              <a:t>欠損値へのアプローチ</a:t>
            </a:r>
            <a:endParaRPr kumimoji="1" lang="ja-JP" altLang="en-US"/>
          </a:p>
        </p:txBody>
      </p:sp>
      <p:sp>
        <p:nvSpPr>
          <p:cNvPr id="3" name="コンテンツ プレースホルダー 2">
            <a:extLst>
              <a:ext uri="{FF2B5EF4-FFF2-40B4-BE49-F238E27FC236}">
                <a16:creationId xmlns:a16="http://schemas.microsoft.com/office/drawing/2014/main" id="{911B50D1-ABE8-FD45-879B-4E16AF3FE47F}"/>
              </a:ext>
            </a:extLst>
          </p:cNvPr>
          <p:cNvSpPr>
            <a:spLocks noGrp="1"/>
          </p:cNvSpPr>
          <p:nvPr>
            <p:ph idx="1"/>
          </p:nvPr>
        </p:nvSpPr>
        <p:spPr>
          <a:xfrm>
            <a:off x="406400" y="4425722"/>
            <a:ext cx="11339132" cy="1374775"/>
          </a:xfrm>
        </p:spPr>
        <p:txBody>
          <a:bodyPr/>
          <a:lstStyle/>
          <a:p>
            <a:pPr marL="0" indent="0">
              <a:buNone/>
            </a:pPr>
            <a:r>
              <a:rPr lang="en-US" altLang="ja-JP" b="1" dirty="0"/>
              <a:t>(2)</a:t>
            </a:r>
            <a:r>
              <a:rPr lang="ja-JP" altLang="en-US" b="1"/>
              <a:t> 完全データに変形する方法</a:t>
            </a:r>
            <a:endParaRPr lang="en-US" altLang="ja-JP" b="1" dirty="0"/>
          </a:p>
          <a:p>
            <a:pPr marL="0" indent="0">
              <a:buNone/>
            </a:pPr>
            <a:r>
              <a:rPr lang="ja-JP" altLang="en-US" sz="2400"/>
              <a:t>欠損データを</a:t>
            </a:r>
            <a:r>
              <a:rPr lang="ja-JP" altLang="en-US" sz="2400">
                <a:solidFill>
                  <a:schemeClr val="accent1"/>
                </a:solidFill>
              </a:rPr>
              <a:t>完全データ</a:t>
            </a:r>
            <a:r>
              <a:rPr lang="ja-JP" altLang="en-US" sz="2400"/>
              <a:t>に変形し、既存の機械学習モデルを適用して学習する</a:t>
            </a:r>
            <a:endParaRPr lang="en-US" altLang="ja-JP" sz="2400" dirty="0"/>
          </a:p>
          <a:p>
            <a:pPr marL="0" indent="0">
              <a:buNone/>
            </a:pPr>
            <a:endParaRPr lang="en-US" altLang="ja-JP" dirty="0"/>
          </a:p>
          <a:p>
            <a:endParaRPr kumimoji="1" lang="ja-JP" altLang="en-US"/>
          </a:p>
        </p:txBody>
      </p:sp>
      <p:sp>
        <p:nvSpPr>
          <p:cNvPr id="4" name="正方形/長方形 3">
            <a:extLst>
              <a:ext uri="{FF2B5EF4-FFF2-40B4-BE49-F238E27FC236}">
                <a16:creationId xmlns:a16="http://schemas.microsoft.com/office/drawing/2014/main" id="{AAEB7C2C-E033-454A-9DAF-26D4318B8E31}"/>
              </a:ext>
            </a:extLst>
          </p:cNvPr>
          <p:cNvSpPr/>
          <p:nvPr/>
        </p:nvSpPr>
        <p:spPr>
          <a:xfrm>
            <a:off x="406400" y="1839471"/>
            <a:ext cx="9961605" cy="892552"/>
          </a:xfrm>
          <a:prstGeom prst="rect">
            <a:avLst/>
          </a:prstGeom>
        </p:spPr>
        <p:txBody>
          <a:bodyPr wrap="square">
            <a:spAutoFit/>
          </a:bodyPr>
          <a:lstStyle/>
          <a:p>
            <a:r>
              <a:rPr lang="en-US" altLang="ja-JP" sz="2800" b="1" dirty="0"/>
              <a:t>(1)</a:t>
            </a:r>
            <a:r>
              <a:rPr lang="ja-JP" altLang="en-US" sz="2800" b="1"/>
              <a:t> 直接学習する方法</a:t>
            </a:r>
            <a:endParaRPr lang="en-US" altLang="ja-JP" sz="2800" b="1" dirty="0"/>
          </a:p>
          <a:p>
            <a:r>
              <a:rPr lang="ja-JP" altLang="en-US" sz="2400"/>
              <a:t>欠損データを変形せずそのまま用いて学習する</a:t>
            </a:r>
            <a:endParaRPr lang="en-US" altLang="ja-JP" sz="2400" dirty="0"/>
          </a:p>
        </p:txBody>
      </p:sp>
      <p:pic>
        <p:nvPicPr>
          <p:cNvPr id="5" name="図 4">
            <a:extLst>
              <a:ext uri="{FF2B5EF4-FFF2-40B4-BE49-F238E27FC236}">
                <a16:creationId xmlns:a16="http://schemas.microsoft.com/office/drawing/2014/main" id="{D7CF71EA-F2BB-BC42-9308-E2F15B85DB06}"/>
              </a:ext>
            </a:extLst>
          </p:cNvPr>
          <p:cNvPicPr>
            <a:picLocks noChangeAspect="1"/>
          </p:cNvPicPr>
          <p:nvPr/>
        </p:nvPicPr>
        <p:blipFill>
          <a:blip r:embed="rId3"/>
          <a:stretch>
            <a:fillRect/>
          </a:stretch>
        </p:blipFill>
        <p:spPr>
          <a:xfrm>
            <a:off x="1217428" y="6080400"/>
            <a:ext cx="4769283" cy="777600"/>
          </a:xfrm>
          <a:prstGeom prst="rect">
            <a:avLst/>
          </a:prstGeom>
        </p:spPr>
      </p:pic>
      <p:pic>
        <p:nvPicPr>
          <p:cNvPr id="6" name="図 5">
            <a:extLst>
              <a:ext uri="{FF2B5EF4-FFF2-40B4-BE49-F238E27FC236}">
                <a16:creationId xmlns:a16="http://schemas.microsoft.com/office/drawing/2014/main" id="{C0B8CF15-F17C-854B-920C-26733A01D4B9}"/>
              </a:ext>
            </a:extLst>
          </p:cNvPr>
          <p:cNvPicPr>
            <a:picLocks noChangeAspect="1"/>
          </p:cNvPicPr>
          <p:nvPr/>
        </p:nvPicPr>
        <p:blipFill>
          <a:blip r:embed="rId4"/>
          <a:stretch>
            <a:fillRect/>
          </a:stretch>
        </p:blipFill>
        <p:spPr>
          <a:xfrm>
            <a:off x="920597" y="3476934"/>
            <a:ext cx="4868399" cy="785870"/>
          </a:xfrm>
          <a:prstGeom prst="rect">
            <a:avLst/>
          </a:prstGeom>
        </p:spPr>
      </p:pic>
      <p:sp>
        <p:nvSpPr>
          <p:cNvPr id="10" name="スライド番号プレースホルダー 9">
            <a:extLst>
              <a:ext uri="{FF2B5EF4-FFF2-40B4-BE49-F238E27FC236}">
                <a16:creationId xmlns:a16="http://schemas.microsoft.com/office/drawing/2014/main" id="{A0EA3EB9-4831-7047-945D-D440A92F76B5}"/>
              </a:ext>
            </a:extLst>
          </p:cNvPr>
          <p:cNvSpPr>
            <a:spLocks noGrp="1"/>
          </p:cNvSpPr>
          <p:nvPr>
            <p:ph type="sldNum" sz="quarter" idx="12"/>
          </p:nvPr>
        </p:nvSpPr>
        <p:spPr/>
        <p:txBody>
          <a:bodyPr/>
          <a:lstStyle/>
          <a:p>
            <a:fld id="{FA12595E-B1A9-9E4B-81EE-990832342503}" type="slidenum">
              <a:rPr kumimoji="1" lang="ja-JP" altLang="en-US" smtClean="0"/>
              <a:t>12</a:t>
            </a:fld>
            <a:endParaRPr kumimoji="1" lang="ja-JP" altLang="en-US"/>
          </a:p>
        </p:txBody>
      </p:sp>
      <p:sp>
        <p:nvSpPr>
          <p:cNvPr id="13" name="テキスト ボックス 12">
            <a:extLst>
              <a:ext uri="{FF2B5EF4-FFF2-40B4-BE49-F238E27FC236}">
                <a16:creationId xmlns:a16="http://schemas.microsoft.com/office/drawing/2014/main" id="{9F2B66DE-65B6-FB4E-97A3-2C1C7EC030A8}"/>
              </a:ext>
            </a:extLst>
          </p:cNvPr>
          <p:cNvSpPr txBox="1"/>
          <p:nvPr/>
        </p:nvSpPr>
        <p:spPr>
          <a:xfrm>
            <a:off x="883912" y="2732023"/>
            <a:ext cx="9187188" cy="707886"/>
          </a:xfrm>
          <a:prstGeom prst="rect">
            <a:avLst/>
          </a:prstGeom>
          <a:noFill/>
        </p:spPr>
        <p:txBody>
          <a:bodyPr wrap="square" rtlCol="0">
            <a:spAutoFit/>
          </a:bodyPr>
          <a:lstStyle/>
          <a:p>
            <a:r>
              <a:rPr lang="ja-JP" altLang="en-US" sz="2000"/>
              <a:t>✅情報量を減らさずに学習することができる</a:t>
            </a:r>
            <a:endParaRPr lang="en-US" altLang="ja-JP" sz="2000" dirty="0"/>
          </a:p>
          <a:p>
            <a:r>
              <a:rPr lang="ja-JP" altLang="en-US" sz="2000"/>
              <a:t>❌直接的に既存の機械学習手法を適用しづらい問題がある</a:t>
            </a:r>
            <a:endParaRPr kumimoji="1" lang="ja-JP" altLang="en-US" sz="2000"/>
          </a:p>
        </p:txBody>
      </p:sp>
      <p:sp>
        <p:nvSpPr>
          <p:cNvPr id="14" name="テキスト ボックス 13">
            <a:extLst>
              <a:ext uri="{FF2B5EF4-FFF2-40B4-BE49-F238E27FC236}">
                <a16:creationId xmlns:a16="http://schemas.microsoft.com/office/drawing/2014/main" id="{A1141120-B5D3-D74E-B2ED-A6269F334080}"/>
              </a:ext>
            </a:extLst>
          </p:cNvPr>
          <p:cNvSpPr txBox="1"/>
          <p:nvPr/>
        </p:nvSpPr>
        <p:spPr>
          <a:xfrm>
            <a:off x="793608" y="5362033"/>
            <a:ext cx="7931292" cy="707886"/>
          </a:xfrm>
          <a:prstGeom prst="rect">
            <a:avLst/>
          </a:prstGeom>
          <a:noFill/>
        </p:spPr>
        <p:txBody>
          <a:bodyPr wrap="square" rtlCol="0">
            <a:spAutoFit/>
          </a:bodyPr>
          <a:lstStyle/>
          <a:p>
            <a:r>
              <a:rPr lang="ja-JP" altLang="en-US" sz="2000"/>
              <a:t>✅既存の機械学習手法を用いることができる</a:t>
            </a:r>
            <a:endParaRPr lang="en-US" altLang="ja-JP" sz="2000" dirty="0"/>
          </a:p>
          <a:p>
            <a:r>
              <a:rPr lang="ja-JP" altLang="en-US" sz="2000"/>
              <a:t>❌学習のための情報量が減る可能性が高い</a:t>
            </a:r>
            <a:endParaRPr kumimoji="1" lang="ja-JP" altLang="en-US" sz="2000"/>
          </a:p>
        </p:txBody>
      </p:sp>
      <p:sp>
        <p:nvSpPr>
          <p:cNvPr id="16" name="正方形/長方形 15">
            <a:extLst>
              <a:ext uri="{FF2B5EF4-FFF2-40B4-BE49-F238E27FC236}">
                <a16:creationId xmlns:a16="http://schemas.microsoft.com/office/drawing/2014/main" id="{491E5111-0E2B-6044-9B79-BF6CCECC4578}"/>
              </a:ext>
            </a:extLst>
          </p:cNvPr>
          <p:cNvSpPr/>
          <p:nvPr/>
        </p:nvSpPr>
        <p:spPr>
          <a:xfrm>
            <a:off x="1961322" y="6050483"/>
            <a:ext cx="702365" cy="2489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63450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A6C06A-5ABD-A64B-B9A1-F13F1ED3FA67}"/>
              </a:ext>
            </a:extLst>
          </p:cNvPr>
          <p:cNvSpPr>
            <a:spLocks noGrp="1"/>
          </p:cNvSpPr>
          <p:nvPr>
            <p:ph type="title"/>
          </p:nvPr>
        </p:nvSpPr>
        <p:spPr/>
        <p:txBody>
          <a:bodyPr/>
          <a:lstStyle/>
          <a:p>
            <a:r>
              <a:rPr kumimoji="1" lang="ja-JP" altLang="en-US"/>
              <a:t>完全データの作成方法</a:t>
            </a:r>
          </a:p>
        </p:txBody>
      </p:sp>
      <p:graphicFrame>
        <p:nvGraphicFramePr>
          <p:cNvPr id="4" name="コンテンツ プレースホルダー 3">
            <a:extLst>
              <a:ext uri="{FF2B5EF4-FFF2-40B4-BE49-F238E27FC236}">
                <a16:creationId xmlns:a16="http://schemas.microsoft.com/office/drawing/2014/main" id="{547E4FD0-51A3-364B-8038-756882F16F4E}"/>
              </a:ext>
            </a:extLst>
          </p:cNvPr>
          <p:cNvGraphicFramePr>
            <a:graphicFrameLocks/>
          </p:cNvGraphicFramePr>
          <p:nvPr>
            <p:extLst>
              <p:ext uri="{D42A27DB-BD31-4B8C-83A1-F6EECF244321}">
                <p14:modId xmlns:p14="http://schemas.microsoft.com/office/powerpoint/2010/main" val="1943285747"/>
              </p:ext>
            </p:extLst>
          </p:nvPr>
        </p:nvGraphicFramePr>
        <p:xfrm>
          <a:off x="8174449" y="544520"/>
          <a:ext cx="2060946" cy="2194560"/>
        </p:xfrm>
        <a:graphic>
          <a:graphicData uri="http://schemas.openxmlformats.org/drawingml/2006/table">
            <a:tbl>
              <a:tblPr firstRow="1" bandRow="1">
                <a:tableStyleId>{5C22544A-7EE6-4342-B048-85BDC9FD1C3A}</a:tableStyleId>
              </a:tblPr>
              <a:tblGrid>
                <a:gridCol w="686982">
                  <a:extLst>
                    <a:ext uri="{9D8B030D-6E8A-4147-A177-3AD203B41FA5}">
                      <a16:colId xmlns:a16="http://schemas.microsoft.com/office/drawing/2014/main" val="2608896993"/>
                    </a:ext>
                  </a:extLst>
                </a:gridCol>
                <a:gridCol w="686982">
                  <a:extLst>
                    <a:ext uri="{9D8B030D-6E8A-4147-A177-3AD203B41FA5}">
                      <a16:colId xmlns:a16="http://schemas.microsoft.com/office/drawing/2014/main" val="2822102175"/>
                    </a:ext>
                  </a:extLst>
                </a:gridCol>
                <a:gridCol w="686982">
                  <a:extLst>
                    <a:ext uri="{9D8B030D-6E8A-4147-A177-3AD203B41FA5}">
                      <a16:colId xmlns:a16="http://schemas.microsoft.com/office/drawing/2014/main" val="4175890031"/>
                    </a:ext>
                  </a:extLst>
                </a:gridCol>
              </a:tblGrid>
              <a:tr h="242147">
                <a:tc>
                  <a:txBody>
                    <a:bodyPr/>
                    <a:lstStyle/>
                    <a:p>
                      <a:pPr algn="ctr"/>
                      <a:r>
                        <a:rPr kumimoji="1" lang="en-US" altLang="ja-JP" dirty="0"/>
                        <a:t>Col1</a:t>
                      </a:r>
                      <a:endParaRPr kumimoji="1" lang="ja-JP" altLang="en-US"/>
                    </a:p>
                  </a:txBody>
                  <a:tcPr/>
                </a:tc>
                <a:tc>
                  <a:txBody>
                    <a:bodyPr/>
                    <a:lstStyle/>
                    <a:p>
                      <a:pPr algn="ctr"/>
                      <a:r>
                        <a:rPr kumimoji="1" lang="en-US" altLang="ja-JP" dirty="0"/>
                        <a:t>Col2</a:t>
                      </a:r>
                      <a:endParaRPr kumimoji="1" lang="ja-JP" altLang="en-US"/>
                    </a:p>
                  </a:txBody>
                  <a:tcPr/>
                </a:tc>
                <a:tc>
                  <a:txBody>
                    <a:bodyPr/>
                    <a:lstStyle/>
                    <a:p>
                      <a:pPr algn="ctr"/>
                      <a:r>
                        <a:rPr kumimoji="1" lang="en-US" altLang="ja-JP" dirty="0"/>
                        <a:t>Col3</a:t>
                      </a:r>
                      <a:endParaRPr kumimoji="1" lang="ja-JP" altLang="en-US"/>
                    </a:p>
                  </a:txBody>
                  <a:tcPr/>
                </a:tc>
                <a:extLst>
                  <a:ext uri="{0D108BD9-81ED-4DB2-BD59-A6C34878D82A}">
                    <a16:rowId xmlns:a16="http://schemas.microsoft.com/office/drawing/2014/main" val="395405517"/>
                  </a:ext>
                </a:extLst>
              </a:tr>
              <a:tr h="242147">
                <a:tc>
                  <a:txBody>
                    <a:bodyPr/>
                    <a:lstStyle/>
                    <a:p>
                      <a:pPr algn="ctr"/>
                      <a:r>
                        <a:rPr kumimoji="1" lang="en-US" altLang="ja-JP" dirty="0"/>
                        <a:t>1</a:t>
                      </a:r>
                      <a:endParaRPr kumimoji="1" lang="ja-JP" altLang="en-US"/>
                    </a:p>
                  </a:txBody>
                  <a:tcPr>
                    <a:solidFill>
                      <a:schemeClr val="accent1">
                        <a:lumMod val="20000"/>
                        <a:lumOff val="80000"/>
                      </a:schemeClr>
                    </a:solidFill>
                  </a:tcPr>
                </a:tc>
                <a:tc>
                  <a:txBody>
                    <a:bodyPr/>
                    <a:lstStyle/>
                    <a:p>
                      <a:pPr algn="ctr"/>
                      <a:r>
                        <a:rPr kumimoji="1" lang="en-US" altLang="ja-JP" dirty="0"/>
                        <a:t>b</a:t>
                      </a:r>
                      <a:endParaRPr kumimoji="1" lang="ja-JP" altLang="en-US"/>
                    </a:p>
                  </a:txBody>
                  <a:tcPr>
                    <a:solidFill>
                      <a:schemeClr val="accent1">
                        <a:lumMod val="20000"/>
                        <a:lumOff val="80000"/>
                      </a:schemeClr>
                    </a:solidFill>
                  </a:tcPr>
                </a:tc>
                <a:tc>
                  <a:txBody>
                    <a:bodyPr/>
                    <a:lstStyle/>
                    <a:p>
                      <a:pPr algn="ctr"/>
                      <a:r>
                        <a:rPr kumimoji="1" lang="en-US" altLang="ja-JP" dirty="0"/>
                        <a:t>T</a:t>
                      </a:r>
                      <a:endParaRPr kumimoji="1" lang="ja-JP" altLang="en-US"/>
                    </a:p>
                  </a:txBody>
                  <a:tcPr>
                    <a:solidFill>
                      <a:schemeClr val="accent1">
                        <a:lumMod val="20000"/>
                        <a:lumOff val="80000"/>
                      </a:schemeClr>
                    </a:solidFill>
                  </a:tcPr>
                </a:tc>
                <a:extLst>
                  <a:ext uri="{0D108BD9-81ED-4DB2-BD59-A6C34878D82A}">
                    <a16:rowId xmlns:a16="http://schemas.microsoft.com/office/drawing/2014/main" val="567522515"/>
                  </a:ext>
                </a:extLst>
              </a:tr>
              <a:tr h="242147">
                <a:tc>
                  <a:txBody>
                    <a:bodyPr/>
                    <a:lstStyle/>
                    <a:p>
                      <a:pPr algn="ctr"/>
                      <a:r>
                        <a:rPr kumimoji="1" lang="en-US" altLang="ja-JP" dirty="0"/>
                        <a:t>2</a:t>
                      </a:r>
                      <a:endParaRPr kumimoji="1" lang="ja-JP" altLang="en-US"/>
                    </a:p>
                  </a:txBody>
                  <a:tcPr>
                    <a:solidFill>
                      <a:schemeClr val="accent1">
                        <a:lumMod val="20000"/>
                        <a:lumOff val="80000"/>
                      </a:schemeClr>
                    </a:solidFill>
                  </a:tcPr>
                </a:tc>
                <a:tc>
                  <a:txBody>
                    <a:bodyPr/>
                    <a:lstStyle/>
                    <a:p>
                      <a:pPr algn="ctr"/>
                      <a:r>
                        <a:rPr kumimoji="1" lang="en-US" altLang="ja-JP" dirty="0"/>
                        <a:t>NA</a:t>
                      </a:r>
                      <a:endParaRPr kumimoji="1" lang="ja-JP" altLang="en-US"/>
                    </a:p>
                  </a:txBody>
                  <a:tcPr>
                    <a:solidFill>
                      <a:srgbClr val="FF0000"/>
                    </a:solidFill>
                  </a:tcPr>
                </a:tc>
                <a:tc>
                  <a:txBody>
                    <a:bodyPr/>
                    <a:lstStyle/>
                    <a:p>
                      <a:pPr algn="ctr"/>
                      <a:r>
                        <a:rPr kumimoji="1" lang="en-US" altLang="ja-JP" dirty="0"/>
                        <a:t>T</a:t>
                      </a:r>
                      <a:endParaRPr kumimoji="1" lang="ja-JP" altLang="en-US"/>
                    </a:p>
                  </a:txBody>
                  <a:tcPr>
                    <a:solidFill>
                      <a:schemeClr val="accent1">
                        <a:lumMod val="20000"/>
                        <a:lumOff val="80000"/>
                      </a:schemeClr>
                    </a:solidFill>
                  </a:tcPr>
                </a:tc>
                <a:extLst>
                  <a:ext uri="{0D108BD9-81ED-4DB2-BD59-A6C34878D82A}">
                    <a16:rowId xmlns:a16="http://schemas.microsoft.com/office/drawing/2014/main" val="3665477660"/>
                  </a:ext>
                </a:extLst>
              </a:tr>
              <a:tr h="242147">
                <a:tc>
                  <a:txBody>
                    <a:bodyPr/>
                    <a:lstStyle/>
                    <a:p>
                      <a:pPr algn="ctr"/>
                      <a:r>
                        <a:rPr kumimoji="1" lang="en-US" altLang="ja-JP" dirty="0"/>
                        <a:t>3</a:t>
                      </a:r>
                      <a:endParaRPr kumimoji="1" lang="ja-JP" altLang="en-US"/>
                    </a:p>
                  </a:txBody>
                  <a:tcPr>
                    <a:solidFill>
                      <a:schemeClr val="accent1">
                        <a:lumMod val="20000"/>
                        <a:lumOff val="80000"/>
                      </a:schemeClr>
                    </a:solidFill>
                  </a:tcPr>
                </a:tc>
                <a:tc>
                  <a:txBody>
                    <a:bodyPr/>
                    <a:lstStyle/>
                    <a:p>
                      <a:pPr algn="ctr"/>
                      <a:r>
                        <a:rPr kumimoji="1" lang="en-US" altLang="ja-JP" dirty="0"/>
                        <a:t>b</a:t>
                      </a:r>
                      <a:endParaRPr kumimoji="1" lang="ja-JP" altLang="en-US"/>
                    </a:p>
                  </a:txBody>
                  <a:tcPr>
                    <a:solidFill>
                      <a:schemeClr val="accent1">
                        <a:lumMod val="20000"/>
                        <a:lumOff val="80000"/>
                      </a:schemeClr>
                    </a:solidFill>
                  </a:tcPr>
                </a:tc>
                <a:tc>
                  <a:txBody>
                    <a:bodyPr/>
                    <a:lstStyle/>
                    <a:p>
                      <a:pPr algn="ctr"/>
                      <a:r>
                        <a:rPr kumimoji="1" lang="en-US" altLang="ja-JP" dirty="0"/>
                        <a:t>T</a:t>
                      </a:r>
                      <a:endParaRPr kumimoji="1" lang="ja-JP" altLang="en-US"/>
                    </a:p>
                  </a:txBody>
                  <a:tcPr>
                    <a:solidFill>
                      <a:schemeClr val="accent1">
                        <a:lumMod val="20000"/>
                        <a:lumOff val="80000"/>
                      </a:schemeClr>
                    </a:solidFill>
                  </a:tcPr>
                </a:tc>
                <a:extLst>
                  <a:ext uri="{0D108BD9-81ED-4DB2-BD59-A6C34878D82A}">
                    <a16:rowId xmlns:a16="http://schemas.microsoft.com/office/drawing/2014/main" val="1237636166"/>
                  </a:ext>
                </a:extLst>
              </a:tr>
              <a:tr h="242147">
                <a:tc>
                  <a:txBody>
                    <a:bodyPr/>
                    <a:lstStyle/>
                    <a:p>
                      <a:pPr algn="ctr"/>
                      <a:r>
                        <a:rPr kumimoji="1" lang="en-US" altLang="ja-JP" dirty="0"/>
                        <a:t>4</a:t>
                      </a:r>
                      <a:endParaRPr kumimoji="1" lang="ja-JP" altLang="en-US"/>
                    </a:p>
                  </a:txBody>
                  <a:tcPr>
                    <a:solidFill>
                      <a:schemeClr val="accent1">
                        <a:lumMod val="20000"/>
                        <a:lumOff val="80000"/>
                      </a:schemeClr>
                    </a:solidFill>
                  </a:tcPr>
                </a:tc>
                <a:tc>
                  <a:txBody>
                    <a:bodyPr/>
                    <a:lstStyle/>
                    <a:p>
                      <a:pPr algn="ctr"/>
                      <a:r>
                        <a:rPr kumimoji="1" lang="en-US" altLang="ja-JP" dirty="0"/>
                        <a:t>b</a:t>
                      </a:r>
                      <a:endParaRPr kumimoji="1" lang="ja-JP" altLang="en-US"/>
                    </a:p>
                  </a:txBody>
                  <a:tcPr>
                    <a:solidFill>
                      <a:schemeClr val="accent1">
                        <a:lumMod val="20000"/>
                        <a:lumOff val="80000"/>
                      </a:schemeClr>
                    </a:solidFill>
                  </a:tcPr>
                </a:tc>
                <a:tc>
                  <a:txBody>
                    <a:bodyPr/>
                    <a:lstStyle/>
                    <a:p>
                      <a:pPr algn="ctr"/>
                      <a:r>
                        <a:rPr kumimoji="1" lang="en-US" altLang="ja-JP" dirty="0"/>
                        <a:t>NA</a:t>
                      </a:r>
                      <a:endParaRPr kumimoji="1" lang="ja-JP" altLang="en-US"/>
                    </a:p>
                  </a:txBody>
                  <a:tcPr>
                    <a:solidFill>
                      <a:srgbClr val="FF0000"/>
                    </a:solidFill>
                  </a:tcPr>
                </a:tc>
                <a:extLst>
                  <a:ext uri="{0D108BD9-81ED-4DB2-BD59-A6C34878D82A}">
                    <a16:rowId xmlns:a16="http://schemas.microsoft.com/office/drawing/2014/main" val="1479023800"/>
                  </a:ext>
                </a:extLst>
              </a:tr>
              <a:tr h="242147">
                <a:tc>
                  <a:txBody>
                    <a:bodyPr/>
                    <a:lstStyle/>
                    <a:p>
                      <a:pPr algn="ctr"/>
                      <a:r>
                        <a:rPr kumimoji="1" lang="en-US" altLang="ja-JP" dirty="0"/>
                        <a:t>5</a:t>
                      </a:r>
                      <a:endParaRPr kumimoji="1" lang="ja-JP" altLang="en-US"/>
                    </a:p>
                  </a:txBody>
                  <a:tcPr>
                    <a:solidFill>
                      <a:schemeClr val="accent1">
                        <a:lumMod val="20000"/>
                        <a:lumOff val="80000"/>
                      </a:schemeClr>
                    </a:solidFill>
                  </a:tcPr>
                </a:tc>
                <a:tc>
                  <a:txBody>
                    <a:bodyPr/>
                    <a:lstStyle/>
                    <a:p>
                      <a:pPr algn="ctr"/>
                      <a:r>
                        <a:rPr kumimoji="1" lang="en-US" altLang="ja-JP" dirty="0"/>
                        <a:t>a</a:t>
                      </a:r>
                      <a:endParaRPr kumimoji="1" lang="ja-JP" altLang="en-US"/>
                    </a:p>
                  </a:txBody>
                  <a:tcPr>
                    <a:solidFill>
                      <a:schemeClr val="accent1">
                        <a:lumMod val="20000"/>
                        <a:lumOff val="80000"/>
                      </a:schemeClr>
                    </a:solidFill>
                  </a:tcPr>
                </a:tc>
                <a:tc>
                  <a:txBody>
                    <a:bodyPr/>
                    <a:lstStyle/>
                    <a:p>
                      <a:pPr algn="ctr"/>
                      <a:r>
                        <a:rPr kumimoji="1" lang="en-US" altLang="ja-JP" dirty="0"/>
                        <a:t>F</a:t>
                      </a:r>
                      <a:endParaRPr kumimoji="1" lang="ja-JP" altLang="en-US"/>
                    </a:p>
                  </a:txBody>
                  <a:tcPr>
                    <a:solidFill>
                      <a:schemeClr val="accent1">
                        <a:lumMod val="20000"/>
                        <a:lumOff val="80000"/>
                      </a:schemeClr>
                    </a:solidFill>
                  </a:tcPr>
                </a:tc>
                <a:extLst>
                  <a:ext uri="{0D108BD9-81ED-4DB2-BD59-A6C34878D82A}">
                    <a16:rowId xmlns:a16="http://schemas.microsoft.com/office/drawing/2014/main" val="3632806868"/>
                  </a:ext>
                </a:extLst>
              </a:tr>
            </a:tbl>
          </a:graphicData>
        </a:graphic>
      </p:graphicFrame>
      <p:graphicFrame>
        <p:nvGraphicFramePr>
          <p:cNvPr id="5" name="コンテンツ プレースホルダー 3">
            <a:extLst>
              <a:ext uri="{FF2B5EF4-FFF2-40B4-BE49-F238E27FC236}">
                <a16:creationId xmlns:a16="http://schemas.microsoft.com/office/drawing/2014/main" id="{2ED518CF-57C6-8A43-A488-052EF4F52EB1}"/>
              </a:ext>
            </a:extLst>
          </p:cNvPr>
          <p:cNvGraphicFramePr>
            <a:graphicFrameLocks/>
          </p:cNvGraphicFramePr>
          <p:nvPr>
            <p:extLst>
              <p:ext uri="{D42A27DB-BD31-4B8C-83A1-F6EECF244321}">
                <p14:modId xmlns:p14="http://schemas.microsoft.com/office/powerpoint/2010/main" val="4212150735"/>
              </p:ext>
            </p:extLst>
          </p:nvPr>
        </p:nvGraphicFramePr>
        <p:xfrm>
          <a:off x="7197563" y="4363409"/>
          <a:ext cx="2172387" cy="1483360"/>
        </p:xfrm>
        <a:graphic>
          <a:graphicData uri="http://schemas.openxmlformats.org/drawingml/2006/table">
            <a:tbl>
              <a:tblPr firstRow="1" bandRow="1">
                <a:tableStyleId>{5C22544A-7EE6-4342-B048-85BDC9FD1C3A}</a:tableStyleId>
              </a:tblPr>
              <a:tblGrid>
                <a:gridCol w="724129">
                  <a:extLst>
                    <a:ext uri="{9D8B030D-6E8A-4147-A177-3AD203B41FA5}">
                      <a16:colId xmlns:a16="http://schemas.microsoft.com/office/drawing/2014/main" val="2608896993"/>
                    </a:ext>
                  </a:extLst>
                </a:gridCol>
                <a:gridCol w="724129">
                  <a:extLst>
                    <a:ext uri="{9D8B030D-6E8A-4147-A177-3AD203B41FA5}">
                      <a16:colId xmlns:a16="http://schemas.microsoft.com/office/drawing/2014/main" val="2822102175"/>
                    </a:ext>
                  </a:extLst>
                </a:gridCol>
                <a:gridCol w="724129">
                  <a:extLst>
                    <a:ext uri="{9D8B030D-6E8A-4147-A177-3AD203B41FA5}">
                      <a16:colId xmlns:a16="http://schemas.microsoft.com/office/drawing/2014/main" val="4175890031"/>
                    </a:ext>
                  </a:extLst>
                </a:gridCol>
              </a:tblGrid>
              <a:tr h="370840">
                <a:tc>
                  <a:txBody>
                    <a:bodyPr/>
                    <a:lstStyle/>
                    <a:p>
                      <a:pPr algn="ctr"/>
                      <a:r>
                        <a:rPr kumimoji="1" lang="en-US" altLang="ja-JP" dirty="0"/>
                        <a:t>Col1</a:t>
                      </a:r>
                      <a:endParaRPr kumimoji="1" lang="ja-JP" altLang="en-US"/>
                    </a:p>
                  </a:txBody>
                  <a:tcPr/>
                </a:tc>
                <a:tc>
                  <a:txBody>
                    <a:bodyPr/>
                    <a:lstStyle/>
                    <a:p>
                      <a:pPr algn="ctr"/>
                      <a:r>
                        <a:rPr kumimoji="1" lang="en-US" altLang="ja-JP" dirty="0"/>
                        <a:t>Col2</a:t>
                      </a:r>
                      <a:endParaRPr kumimoji="1" lang="ja-JP" altLang="en-US"/>
                    </a:p>
                  </a:txBody>
                  <a:tcPr/>
                </a:tc>
                <a:tc>
                  <a:txBody>
                    <a:bodyPr/>
                    <a:lstStyle/>
                    <a:p>
                      <a:pPr algn="ctr"/>
                      <a:r>
                        <a:rPr kumimoji="1" lang="en-US" altLang="ja-JP" dirty="0"/>
                        <a:t>Col3</a:t>
                      </a:r>
                      <a:endParaRPr kumimoji="1" lang="ja-JP" altLang="en-US"/>
                    </a:p>
                  </a:txBody>
                  <a:tcPr/>
                </a:tc>
                <a:extLst>
                  <a:ext uri="{0D108BD9-81ED-4DB2-BD59-A6C34878D82A}">
                    <a16:rowId xmlns:a16="http://schemas.microsoft.com/office/drawing/2014/main" val="395405517"/>
                  </a:ext>
                </a:extLst>
              </a:tr>
              <a:tr h="370840">
                <a:tc>
                  <a:txBody>
                    <a:bodyPr/>
                    <a:lstStyle/>
                    <a:p>
                      <a:pPr algn="ctr"/>
                      <a:r>
                        <a:rPr kumimoji="1" lang="en-US" altLang="ja-JP" dirty="0"/>
                        <a:t>1</a:t>
                      </a:r>
                      <a:endParaRPr kumimoji="1" lang="ja-JP" altLang="en-US"/>
                    </a:p>
                  </a:txBody>
                  <a:tcPr>
                    <a:solidFill>
                      <a:schemeClr val="accent1">
                        <a:lumMod val="20000"/>
                        <a:lumOff val="80000"/>
                      </a:schemeClr>
                    </a:solidFill>
                  </a:tcPr>
                </a:tc>
                <a:tc>
                  <a:txBody>
                    <a:bodyPr/>
                    <a:lstStyle/>
                    <a:p>
                      <a:pPr algn="ctr"/>
                      <a:r>
                        <a:rPr kumimoji="1" lang="en-US" altLang="ja-JP" dirty="0"/>
                        <a:t>b</a:t>
                      </a:r>
                      <a:endParaRPr kumimoji="1" lang="ja-JP" altLang="en-US"/>
                    </a:p>
                  </a:txBody>
                  <a:tcPr>
                    <a:solidFill>
                      <a:schemeClr val="accent1">
                        <a:lumMod val="20000"/>
                        <a:lumOff val="80000"/>
                      </a:schemeClr>
                    </a:solidFill>
                  </a:tcPr>
                </a:tc>
                <a:tc>
                  <a:txBody>
                    <a:bodyPr/>
                    <a:lstStyle/>
                    <a:p>
                      <a:pPr algn="ctr"/>
                      <a:r>
                        <a:rPr kumimoji="1" lang="en-US" altLang="ja-JP" dirty="0"/>
                        <a:t>T</a:t>
                      </a:r>
                      <a:endParaRPr kumimoji="1" lang="ja-JP" altLang="en-US"/>
                    </a:p>
                  </a:txBody>
                  <a:tcPr>
                    <a:solidFill>
                      <a:schemeClr val="accent1">
                        <a:lumMod val="20000"/>
                        <a:lumOff val="80000"/>
                      </a:schemeClr>
                    </a:solidFill>
                  </a:tcPr>
                </a:tc>
                <a:extLst>
                  <a:ext uri="{0D108BD9-81ED-4DB2-BD59-A6C34878D82A}">
                    <a16:rowId xmlns:a16="http://schemas.microsoft.com/office/drawing/2014/main" val="567522515"/>
                  </a:ext>
                </a:extLst>
              </a:tr>
              <a:tr h="370840">
                <a:tc>
                  <a:txBody>
                    <a:bodyPr/>
                    <a:lstStyle/>
                    <a:p>
                      <a:pPr algn="ctr"/>
                      <a:r>
                        <a:rPr kumimoji="1" lang="en-US" altLang="ja-JP" dirty="0"/>
                        <a:t>3</a:t>
                      </a:r>
                      <a:endParaRPr kumimoji="1" lang="ja-JP" altLang="en-US"/>
                    </a:p>
                  </a:txBody>
                  <a:tcPr>
                    <a:solidFill>
                      <a:schemeClr val="accent1">
                        <a:lumMod val="20000"/>
                        <a:lumOff val="80000"/>
                      </a:schemeClr>
                    </a:solidFill>
                  </a:tcPr>
                </a:tc>
                <a:tc>
                  <a:txBody>
                    <a:bodyPr/>
                    <a:lstStyle/>
                    <a:p>
                      <a:pPr algn="ctr"/>
                      <a:r>
                        <a:rPr kumimoji="1" lang="en-US" altLang="ja-JP" dirty="0"/>
                        <a:t>b</a:t>
                      </a:r>
                      <a:endParaRPr kumimoji="1" lang="ja-JP" altLang="en-US"/>
                    </a:p>
                  </a:txBody>
                  <a:tcPr>
                    <a:solidFill>
                      <a:schemeClr val="accent1">
                        <a:lumMod val="20000"/>
                        <a:lumOff val="80000"/>
                      </a:schemeClr>
                    </a:solidFill>
                  </a:tcPr>
                </a:tc>
                <a:tc>
                  <a:txBody>
                    <a:bodyPr/>
                    <a:lstStyle/>
                    <a:p>
                      <a:pPr algn="ctr"/>
                      <a:r>
                        <a:rPr kumimoji="1" lang="en-US" altLang="ja-JP" dirty="0"/>
                        <a:t>T</a:t>
                      </a:r>
                      <a:endParaRPr kumimoji="1" lang="ja-JP" altLang="en-US"/>
                    </a:p>
                  </a:txBody>
                  <a:tcPr>
                    <a:solidFill>
                      <a:schemeClr val="accent1">
                        <a:lumMod val="20000"/>
                        <a:lumOff val="80000"/>
                      </a:schemeClr>
                    </a:solidFill>
                  </a:tcPr>
                </a:tc>
                <a:extLst>
                  <a:ext uri="{0D108BD9-81ED-4DB2-BD59-A6C34878D82A}">
                    <a16:rowId xmlns:a16="http://schemas.microsoft.com/office/drawing/2014/main" val="1237636166"/>
                  </a:ext>
                </a:extLst>
              </a:tr>
              <a:tr h="370840">
                <a:tc>
                  <a:txBody>
                    <a:bodyPr/>
                    <a:lstStyle/>
                    <a:p>
                      <a:pPr algn="ctr"/>
                      <a:r>
                        <a:rPr kumimoji="1" lang="en-US" altLang="ja-JP" dirty="0"/>
                        <a:t>5</a:t>
                      </a:r>
                      <a:endParaRPr kumimoji="1" lang="ja-JP" altLang="en-US"/>
                    </a:p>
                  </a:txBody>
                  <a:tcPr>
                    <a:solidFill>
                      <a:schemeClr val="accent1">
                        <a:lumMod val="20000"/>
                        <a:lumOff val="80000"/>
                      </a:schemeClr>
                    </a:solidFill>
                  </a:tcPr>
                </a:tc>
                <a:tc>
                  <a:txBody>
                    <a:bodyPr/>
                    <a:lstStyle/>
                    <a:p>
                      <a:pPr algn="ctr"/>
                      <a:r>
                        <a:rPr kumimoji="1" lang="en-US" altLang="ja-JP" dirty="0"/>
                        <a:t>a</a:t>
                      </a:r>
                      <a:endParaRPr kumimoji="1" lang="ja-JP" altLang="en-US"/>
                    </a:p>
                  </a:txBody>
                  <a:tcPr>
                    <a:solidFill>
                      <a:schemeClr val="accent1">
                        <a:lumMod val="20000"/>
                        <a:lumOff val="80000"/>
                      </a:schemeClr>
                    </a:solidFill>
                  </a:tcPr>
                </a:tc>
                <a:tc>
                  <a:txBody>
                    <a:bodyPr/>
                    <a:lstStyle/>
                    <a:p>
                      <a:pPr algn="ctr"/>
                      <a:r>
                        <a:rPr kumimoji="1" lang="en-US" altLang="ja-JP" dirty="0"/>
                        <a:t>F</a:t>
                      </a:r>
                      <a:endParaRPr kumimoji="1" lang="ja-JP" altLang="en-US"/>
                    </a:p>
                  </a:txBody>
                  <a:tcPr>
                    <a:solidFill>
                      <a:schemeClr val="accent1">
                        <a:lumMod val="20000"/>
                        <a:lumOff val="80000"/>
                      </a:schemeClr>
                    </a:solidFill>
                  </a:tcPr>
                </a:tc>
                <a:extLst>
                  <a:ext uri="{0D108BD9-81ED-4DB2-BD59-A6C34878D82A}">
                    <a16:rowId xmlns:a16="http://schemas.microsoft.com/office/drawing/2014/main" val="3632806868"/>
                  </a:ext>
                </a:extLst>
              </a:tr>
            </a:tbl>
          </a:graphicData>
        </a:graphic>
      </p:graphicFrame>
      <p:sp>
        <p:nvSpPr>
          <p:cNvPr id="7" name="テキスト ボックス 6">
            <a:extLst>
              <a:ext uri="{FF2B5EF4-FFF2-40B4-BE49-F238E27FC236}">
                <a16:creationId xmlns:a16="http://schemas.microsoft.com/office/drawing/2014/main" id="{FD94D90B-5A5F-4B41-A6B9-3675D61A41A2}"/>
              </a:ext>
            </a:extLst>
          </p:cNvPr>
          <p:cNvSpPr txBox="1"/>
          <p:nvPr/>
        </p:nvSpPr>
        <p:spPr>
          <a:xfrm>
            <a:off x="8380681" y="2796876"/>
            <a:ext cx="1830174" cy="369332"/>
          </a:xfrm>
          <a:prstGeom prst="rect">
            <a:avLst/>
          </a:prstGeom>
          <a:noFill/>
        </p:spPr>
        <p:txBody>
          <a:bodyPr wrap="square" rtlCol="0">
            <a:spAutoFit/>
          </a:bodyPr>
          <a:lstStyle/>
          <a:p>
            <a:r>
              <a:rPr lang="ja-JP" altLang="en-US"/>
              <a:t>不完全データ</a:t>
            </a:r>
            <a:endParaRPr kumimoji="1" lang="ja-JP" altLang="en-US"/>
          </a:p>
        </p:txBody>
      </p:sp>
      <p:sp>
        <p:nvSpPr>
          <p:cNvPr id="8" name="テキスト ボックス 7">
            <a:extLst>
              <a:ext uri="{FF2B5EF4-FFF2-40B4-BE49-F238E27FC236}">
                <a16:creationId xmlns:a16="http://schemas.microsoft.com/office/drawing/2014/main" id="{772DF24E-43C2-4845-BCC9-A55F1C89260E}"/>
              </a:ext>
            </a:extLst>
          </p:cNvPr>
          <p:cNvSpPr txBox="1"/>
          <p:nvPr/>
        </p:nvSpPr>
        <p:spPr>
          <a:xfrm>
            <a:off x="7197563" y="6037732"/>
            <a:ext cx="2366236" cy="369332"/>
          </a:xfrm>
          <a:prstGeom prst="rect">
            <a:avLst/>
          </a:prstGeom>
          <a:noFill/>
        </p:spPr>
        <p:txBody>
          <a:bodyPr wrap="square" rtlCol="0">
            <a:spAutoFit/>
          </a:bodyPr>
          <a:lstStyle/>
          <a:p>
            <a:r>
              <a:rPr kumimoji="1" lang="en-US" altLang="ja-JP" dirty="0"/>
              <a:t>(1)</a:t>
            </a:r>
            <a:r>
              <a:rPr kumimoji="1" lang="ja-JP" altLang="en-US"/>
              <a:t>リストワイズ除去</a:t>
            </a:r>
          </a:p>
        </p:txBody>
      </p:sp>
      <p:graphicFrame>
        <p:nvGraphicFramePr>
          <p:cNvPr id="10" name="コンテンツ プレースホルダー 3">
            <a:extLst>
              <a:ext uri="{FF2B5EF4-FFF2-40B4-BE49-F238E27FC236}">
                <a16:creationId xmlns:a16="http://schemas.microsoft.com/office/drawing/2014/main" id="{2F6CCCAE-A5C9-BE44-819B-0DEB972FD35D}"/>
              </a:ext>
            </a:extLst>
          </p:cNvPr>
          <p:cNvGraphicFramePr>
            <a:graphicFrameLocks/>
          </p:cNvGraphicFramePr>
          <p:nvPr>
            <p:extLst>
              <p:ext uri="{D42A27DB-BD31-4B8C-83A1-F6EECF244321}">
                <p14:modId xmlns:p14="http://schemas.microsoft.com/office/powerpoint/2010/main" val="3438146279"/>
              </p:ext>
            </p:extLst>
          </p:nvPr>
        </p:nvGraphicFramePr>
        <p:xfrm>
          <a:off x="9842513" y="3656654"/>
          <a:ext cx="2172387" cy="2225040"/>
        </p:xfrm>
        <a:graphic>
          <a:graphicData uri="http://schemas.openxmlformats.org/drawingml/2006/table">
            <a:tbl>
              <a:tblPr firstRow="1" bandRow="1">
                <a:tableStyleId>{5C22544A-7EE6-4342-B048-85BDC9FD1C3A}</a:tableStyleId>
              </a:tblPr>
              <a:tblGrid>
                <a:gridCol w="724129">
                  <a:extLst>
                    <a:ext uri="{9D8B030D-6E8A-4147-A177-3AD203B41FA5}">
                      <a16:colId xmlns:a16="http://schemas.microsoft.com/office/drawing/2014/main" val="2608896993"/>
                    </a:ext>
                  </a:extLst>
                </a:gridCol>
                <a:gridCol w="724129">
                  <a:extLst>
                    <a:ext uri="{9D8B030D-6E8A-4147-A177-3AD203B41FA5}">
                      <a16:colId xmlns:a16="http://schemas.microsoft.com/office/drawing/2014/main" val="2822102175"/>
                    </a:ext>
                  </a:extLst>
                </a:gridCol>
                <a:gridCol w="724129">
                  <a:extLst>
                    <a:ext uri="{9D8B030D-6E8A-4147-A177-3AD203B41FA5}">
                      <a16:colId xmlns:a16="http://schemas.microsoft.com/office/drawing/2014/main" val="4175890031"/>
                    </a:ext>
                  </a:extLst>
                </a:gridCol>
              </a:tblGrid>
              <a:tr h="370840">
                <a:tc>
                  <a:txBody>
                    <a:bodyPr/>
                    <a:lstStyle/>
                    <a:p>
                      <a:pPr algn="ctr"/>
                      <a:r>
                        <a:rPr kumimoji="1" lang="en-US" altLang="ja-JP" dirty="0"/>
                        <a:t>Col1</a:t>
                      </a:r>
                      <a:endParaRPr kumimoji="1" lang="ja-JP" altLang="en-US"/>
                    </a:p>
                  </a:txBody>
                  <a:tcPr/>
                </a:tc>
                <a:tc>
                  <a:txBody>
                    <a:bodyPr/>
                    <a:lstStyle/>
                    <a:p>
                      <a:pPr algn="ctr"/>
                      <a:r>
                        <a:rPr kumimoji="1" lang="en-US" altLang="ja-JP" dirty="0"/>
                        <a:t>Col2</a:t>
                      </a:r>
                      <a:endParaRPr kumimoji="1" lang="ja-JP" altLang="en-US"/>
                    </a:p>
                  </a:txBody>
                  <a:tcPr/>
                </a:tc>
                <a:tc>
                  <a:txBody>
                    <a:bodyPr/>
                    <a:lstStyle/>
                    <a:p>
                      <a:pPr algn="ctr"/>
                      <a:r>
                        <a:rPr kumimoji="1" lang="en-US" altLang="ja-JP" dirty="0"/>
                        <a:t>Col3</a:t>
                      </a:r>
                      <a:endParaRPr kumimoji="1" lang="ja-JP" altLang="en-US"/>
                    </a:p>
                  </a:txBody>
                  <a:tcPr/>
                </a:tc>
                <a:extLst>
                  <a:ext uri="{0D108BD9-81ED-4DB2-BD59-A6C34878D82A}">
                    <a16:rowId xmlns:a16="http://schemas.microsoft.com/office/drawing/2014/main" val="395405517"/>
                  </a:ext>
                </a:extLst>
              </a:tr>
              <a:tr h="370840">
                <a:tc>
                  <a:txBody>
                    <a:bodyPr/>
                    <a:lstStyle/>
                    <a:p>
                      <a:pPr algn="ctr"/>
                      <a:r>
                        <a:rPr kumimoji="1" lang="en-US" altLang="ja-JP" dirty="0"/>
                        <a:t>1</a:t>
                      </a:r>
                      <a:endParaRPr kumimoji="1" lang="ja-JP" altLang="en-US"/>
                    </a:p>
                  </a:txBody>
                  <a:tcPr>
                    <a:solidFill>
                      <a:schemeClr val="accent1">
                        <a:lumMod val="20000"/>
                        <a:lumOff val="80000"/>
                      </a:schemeClr>
                    </a:solidFill>
                  </a:tcPr>
                </a:tc>
                <a:tc>
                  <a:txBody>
                    <a:bodyPr/>
                    <a:lstStyle/>
                    <a:p>
                      <a:pPr algn="ctr"/>
                      <a:r>
                        <a:rPr kumimoji="1" lang="en-US" altLang="ja-JP" dirty="0"/>
                        <a:t>b</a:t>
                      </a:r>
                      <a:endParaRPr kumimoji="1" lang="ja-JP" altLang="en-US"/>
                    </a:p>
                  </a:txBody>
                  <a:tcPr>
                    <a:solidFill>
                      <a:schemeClr val="accent1">
                        <a:lumMod val="20000"/>
                        <a:lumOff val="80000"/>
                      </a:schemeClr>
                    </a:solidFill>
                  </a:tcPr>
                </a:tc>
                <a:tc>
                  <a:txBody>
                    <a:bodyPr/>
                    <a:lstStyle/>
                    <a:p>
                      <a:pPr algn="ctr"/>
                      <a:r>
                        <a:rPr kumimoji="1" lang="en-US" altLang="ja-JP" dirty="0"/>
                        <a:t>T</a:t>
                      </a:r>
                      <a:endParaRPr kumimoji="1" lang="ja-JP" altLang="en-US"/>
                    </a:p>
                  </a:txBody>
                  <a:tcPr>
                    <a:solidFill>
                      <a:schemeClr val="accent1">
                        <a:lumMod val="20000"/>
                        <a:lumOff val="80000"/>
                      </a:schemeClr>
                    </a:solidFill>
                  </a:tcPr>
                </a:tc>
                <a:extLst>
                  <a:ext uri="{0D108BD9-81ED-4DB2-BD59-A6C34878D82A}">
                    <a16:rowId xmlns:a16="http://schemas.microsoft.com/office/drawing/2014/main" val="567522515"/>
                  </a:ext>
                </a:extLst>
              </a:tr>
              <a:tr h="370840">
                <a:tc>
                  <a:txBody>
                    <a:bodyPr/>
                    <a:lstStyle/>
                    <a:p>
                      <a:pPr algn="ctr"/>
                      <a:r>
                        <a:rPr kumimoji="1" lang="en-US" altLang="ja-JP" dirty="0"/>
                        <a:t>X</a:t>
                      </a:r>
                      <a:r>
                        <a:rPr kumimoji="1" lang="en-US" altLang="ja-JP" baseline="-25000" dirty="0"/>
                        <a:t>21</a:t>
                      </a:r>
                      <a:endParaRPr kumimoji="1" lang="ja-JP" altLang="en-US"/>
                    </a:p>
                  </a:txBody>
                  <a:tcPr>
                    <a:solidFill>
                      <a:schemeClr val="accent1">
                        <a:lumMod val="40000"/>
                        <a:lumOff val="60000"/>
                      </a:schemeClr>
                    </a:solidFill>
                  </a:tcPr>
                </a:tc>
                <a:tc>
                  <a:txBody>
                    <a:bodyPr/>
                    <a:lstStyle/>
                    <a:p>
                      <a:pPr algn="ctr"/>
                      <a:r>
                        <a:rPr kumimoji="1" lang="en-US" altLang="ja-JP" dirty="0"/>
                        <a:t>X</a:t>
                      </a:r>
                      <a:r>
                        <a:rPr kumimoji="1" lang="en-US" altLang="ja-JP" baseline="-25000" dirty="0"/>
                        <a:t>22</a:t>
                      </a:r>
                      <a:endParaRPr kumimoji="1" lang="ja-JP" altLang="en-US"/>
                    </a:p>
                  </a:txBody>
                  <a:tcPr>
                    <a:solidFill>
                      <a:schemeClr val="accent1">
                        <a:lumMod val="40000"/>
                        <a:lumOff val="60000"/>
                      </a:schemeClr>
                    </a:solidFill>
                  </a:tcPr>
                </a:tc>
                <a:tc>
                  <a:txBody>
                    <a:bodyPr/>
                    <a:lstStyle/>
                    <a:p>
                      <a:pPr algn="ctr"/>
                      <a:r>
                        <a:rPr kumimoji="1" lang="en-US" altLang="ja-JP" dirty="0"/>
                        <a:t>X</a:t>
                      </a:r>
                      <a:r>
                        <a:rPr kumimoji="1" lang="en-US" altLang="ja-JP" baseline="-25000" dirty="0"/>
                        <a:t>23</a:t>
                      </a:r>
                      <a:endParaRPr kumimoji="1" lang="ja-JP" altLang="en-US"/>
                    </a:p>
                  </a:txBody>
                  <a:tcPr>
                    <a:solidFill>
                      <a:schemeClr val="accent1">
                        <a:lumMod val="40000"/>
                        <a:lumOff val="60000"/>
                      </a:schemeClr>
                    </a:solidFill>
                  </a:tcPr>
                </a:tc>
                <a:extLst>
                  <a:ext uri="{0D108BD9-81ED-4DB2-BD59-A6C34878D82A}">
                    <a16:rowId xmlns:a16="http://schemas.microsoft.com/office/drawing/2014/main" val="3665477660"/>
                  </a:ext>
                </a:extLst>
              </a:tr>
              <a:tr h="370840">
                <a:tc>
                  <a:txBody>
                    <a:bodyPr/>
                    <a:lstStyle/>
                    <a:p>
                      <a:pPr algn="ctr"/>
                      <a:r>
                        <a:rPr kumimoji="1" lang="en-US" altLang="ja-JP" dirty="0"/>
                        <a:t>3</a:t>
                      </a:r>
                      <a:endParaRPr kumimoji="1" lang="ja-JP" altLang="en-US"/>
                    </a:p>
                  </a:txBody>
                  <a:tcPr>
                    <a:solidFill>
                      <a:schemeClr val="accent1">
                        <a:lumMod val="20000"/>
                        <a:lumOff val="80000"/>
                      </a:schemeClr>
                    </a:solidFill>
                  </a:tcPr>
                </a:tc>
                <a:tc>
                  <a:txBody>
                    <a:bodyPr/>
                    <a:lstStyle/>
                    <a:p>
                      <a:pPr algn="ctr"/>
                      <a:r>
                        <a:rPr kumimoji="1" lang="en-US" altLang="ja-JP" dirty="0"/>
                        <a:t>b</a:t>
                      </a:r>
                      <a:endParaRPr kumimoji="1" lang="ja-JP" altLang="en-US"/>
                    </a:p>
                  </a:txBody>
                  <a:tcPr>
                    <a:solidFill>
                      <a:schemeClr val="accent1">
                        <a:lumMod val="20000"/>
                        <a:lumOff val="80000"/>
                      </a:schemeClr>
                    </a:solidFill>
                  </a:tcPr>
                </a:tc>
                <a:tc>
                  <a:txBody>
                    <a:bodyPr/>
                    <a:lstStyle/>
                    <a:p>
                      <a:pPr algn="ctr"/>
                      <a:r>
                        <a:rPr kumimoji="1" lang="en-US" altLang="ja-JP" dirty="0"/>
                        <a:t>T</a:t>
                      </a:r>
                      <a:endParaRPr kumimoji="1" lang="ja-JP" altLang="en-US"/>
                    </a:p>
                  </a:txBody>
                  <a:tcPr>
                    <a:solidFill>
                      <a:schemeClr val="accent1">
                        <a:lumMod val="20000"/>
                        <a:lumOff val="80000"/>
                      </a:schemeClr>
                    </a:solidFill>
                  </a:tcPr>
                </a:tc>
                <a:extLst>
                  <a:ext uri="{0D108BD9-81ED-4DB2-BD59-A6C34878D82A}">
                    <a16:rowId xmlns:a16="http://schemas.microsoft.com/office/drawing/2014/main" val="1237636166"/>
                  </a:ext>
                </a:extLst>
              </a:tr>
              <a:tr h="370840">
                <a:tc>
                  <a:txBody>
                    <a:bodyPr/>
                    <a:lstStyle/>
                    <a:p>
                      <a:pPr algn="ctr"/>
                      <a:r>
                        <a:rPr kumimoji="1" lang="en-US" altLang="ja-JP" dirty="0"/>
                        <a:t>4</a:t>
                      </a:r>
                      <a:endParaRPr kumimoji="1" lang="ja-JP" altLang="en-US"/>
                    </a:p>
                  </a:txBody>
                  <a:tcPr>
                    <a:solidFill>
                      <a:schemeClr val="accent1">
                        <a:lumMod val="20000"/>
                        <a:lumOff val="80000"/>
                      </a:schemeClr>
                    </a:solidFill>
                  </a:tcPr>
                </a:tc>
                <a:tc>
                  <a:txBody>
                    <a:bodyPr/>
                    <a:lstStyle/>
                    <a:p>
                      <a:pPr algn="ctr"/>
                      <a:r>
                        <a:rPr kumimoji="1" lang="en-US" altLang="ja-JP" dirty="0"/>
                        <a:t>b</a:t>
                      </a:r>
                      <a:endParaRPr kumimoji="1" lang="ja-JP" altLang="en-US"/>
                    </a:p>
                  </a:txBody>
                  <a:tcPr>
                    <a:solidFill>
                      <a:schemeClr val="accent1">
                        <a:lumMod val="20000"/>
                        <a:lumOff val="80000"/>
                      </a:schemeClr>
                    </a:solidFill>
                  </a:tcPr>
                </a:tc>
                <a:tc>
                  <a:txBody>
                    <a:bodyPr/>
                    <a:lstStyle/>
                    <a:p>
                      <a:pPr algn="ctr"/>
                      <a:r>
                        <a:rPr kumimoji="1" lang="en-US" altLang="ja-JP" dirty="0"/>
                        <a:t>X</a:t>
                      </a:r>
                      <a:r>
                        <a:rPr kumimoji="1" lang="en-US" altLang="ja-JP" baseline="-25000" dirty="0"/>
                        <a:t>43</a:t>
                      </a:r>
                      <a:endParaRPr kumimoji="1" lang="ja-JP" altLang="en-US"/>
                    </a:p>
                  </a:txBody>
                  <a:tcPr>
                    <a:solidFill>
                      <a:schemeClr val="accent1">
                        <a:lumMod val="40000"/>
                        <a:lumOff val="60000"/>
                      </a:schemeClr>
                    </a:solidFill>
                  </a:tcPr>
                </a:tc>
                <a:extLst>
                  <a:ext uri="{0D108BD9-81ED-4DB2-BD59-A6C34878D82A}">
                    <a16:rowId xmlns:a16="http://schemas.microsoft.com/office/drawing/2014/main" val="1479023800"/>
                  </a:ext>
                </a:extLst>
              </a:tr>
              <a:tr h="370840">
                <a:tc>
                  <a:txBody>
                    <a:bodyPr/>
                    <a:lstStyle/>
                    <a:p>
                      <a:pPr algn="ctr"/>
                      <a:r>
                        <a:rPr kumimoji="1" lang="en-US" altLang="ja-JP" dirty="0"/>
                        <a:t>5</a:t>
                      </a:r>
                      <a:endParaRPr kumimoji="1" lang="ja-JP" altLang="en-US"/>
                    </a:p>
                  </a:txBody>
                  <a:tcPr>
                    <a:solidFill>
                      <a:schemeClr val="accent1">
                        <a:lumMod val="20000"/>
                        <a:lumOff val="80000"/>
                      </a:schemeClr>
                    </a:solidFill>
                  </a:tcPr>
                </a:tc>
                <a:tc>
                  <a:txBody>
                    <a:bodyPr/>
                    <a:lstStyle/>
                    <a:p>
                      <a:pPr algn="ctr"/>
                      <a:r>
                        <a:rPr kumimoji="1" lang="en-US" altLang="ja-JP" dirty="0"/>
                        <a:t>a</a:t>
                      </a:r>
                      <a:endParaRPr kumimoji="1" lang="ja-JP" altLang="en-US"/>
                    </a:p>
                  </a:txBody>
                  <a:tcPr>
                    <a:solidFill>
                      <a:schemeClr val="accent1">
                        <a:lumMod val="20000"/>
                        <a:lumOff val="80000"/>
                      </a:schemeClr>
                    </a:solidFill>
                  </a:tcPr>
                </a:tc>
                <a:tc>
                  <a:txBody>
                    <a:bodyPr/>
                    <a:lstStyle/>
                    <a:p>
                      <a:pPr algn="ctr"/>
                      <a:r>
                        <a:rPr kumimoji="1" lang="en-US" altLang="ja-JP" dirty="0"/>
                        <a:t>F</a:t>
                      </a:r>
                      <a:endParaRPr kumimoji="1" lang="ja-JP" altLang="en-US"/>
                    </a:p>
                  </a:txBody>
                  <a:tcPr>
                    <a:solidFill>
                      <a:schemeClr val="accent1">
                        <a:lumMod val="20000"/>
                        <a:lumOff val="80000"/>
                      </a:schemeClr>
                    </a:solidFill>
                  </a:tcPr>
                </a:tc>
                <a:extLst>
                  <a:ext uri="{0D108BD9-81ED-4DB2-BD59-A6C34878D82A}">
                    <a16:rowId xmlns:a16="http://schemas.microsoft.com/office/drawing/2014/main" val="3632806868"/>
                  </a:ext>
                </a:extLst>
              </a:tr>
            </a:tbl>
          </a:graphicData>
        </a:graphic>
      </p:graphicFrame>
      <p:sp>
        <p:nvSpPr>
          <p:cNvPr id="11" name="スライド番号プレースホルダー 10">
            <a:extLst>
              <a:ext uri="{FF2B5EF4-FFF2-40B4-BE49-F238E27FC236}">
                <a16:creationId xmlns:a16="http://schemas.microsoft.com/office/drawing/2014/main" id="{51C8261A-59D8-6E46-AFEE-E343783BBD17}"/>
              </a:ext>
            </a:extLst>
          </p:cNvPr>
          <p:cNvSpPr>
            <a:spLocks noGrp="1"/>
          </p:cNvSpPr>
          <p:nvPr>
            <p:ph type="sldNum" sz="quarter" idx="12"/>
          </p:nvPr>
        </p:nvSpPr>
        <p:spPr>
          <a:xfrm>
            <a:off x="9721507" y="6372999"/>
            <a:ext cx="1832564" cy="365125"/>
          </a:xfrm>
        </p:spPr>
        <p:txBody>
          <a:bodyPr/>
          <a:lstStyle/>
          <a:p>
            <a:fld id="{FA12595E-B1A9-9E4B-81EE-990832342503}" type="slidenum">
              <a:rPr kumimoji="1" lang="ja-JP" altLang="en-US" smtClean="0"/>
              <a:t>13</a:t>
            </a:fld>
            <a:endParaRPr kumimoji="1" lang="ja-JP" altLang="en-US"/>
          </a:p>
        </p:txBody>
      </p:sp>
      <p:sp>
        <p:nvSpPr>
          <p:cNvPr id="12" name="テキスト ボックス 11">
            <a:extLst>
              <a:ext uri="{FF2B5EF4-FFF2-40B4-BE49-F238E27FC236}">
                <a16:creationId xmlns:a16="http://schemas.microsoft.com/office/drawing/2014/main" id="{F1F93417-232C-3844-8DE3-77DB3FD1F4C5}"/>
              </a:ext>
            </a:extLst>
          </p:cNvPr>
          <p:cNvSpPr txBox="1"/>
          <p:nvPr/>
        </p:nvSpPr>
        <p:spPr>
          <a:xfrm>
            <a:off x="10065621" y="6037732"/>
            <a:ext cx="1726170" cy="369332"/>
          </a:xfrm>
          <a:prstGeom prst="rect">
            <a:avLst/>
          </a:prstGeom>
          <a:noFill/>
        </p:spPr>
        <p:txBody>
          <a:bodyPr wrap="square" rtlCol="0">
            <a:spAutoFit/>
          </a:bodyPr>
          <a:lstStyle/>
          <a:p>
            <a:r>
              <a:rPr lang="en-US" altLang="ja-JP" dirty="0"/>
              <a:t>(2)</a:t>
            </a:r>
            <a:r>
              <a:rPr kumimoji="1" lang="ja-JP" altLang="en-US"/>
              <a:t>欠損値補完</a:t>
            </a:r>
          </a:p>
        </p:txBody>
      </p:sp>
      <p:sp>
        <p:nvSpPr>
          <p:cNvPr id="13" name="テキスト ボックス 12">
            <a:extLst>
              <a:ext uri="{FF2B5EF4-FFF2-40B4-BE49-F238E27FC236}">
                <a16:creationId xmlns:a16="http://schemas.microsoft.com/office/drawing/2014/main" id="{7445F4E5-21E1-2F43-88F6-AAAE790FA7A4}"/>
              </a:ext>
            </a:extLst>
          </p:cNvPr>
          <p:cNvSpPr txBox="1"/>
          <p:nvPr/>
        </p:nvSpPr>
        <p:spPr>
          <a:xfrm>
            <a:off x="177100" y="1690688"/>
            <a:ext cx="6616068" cy="3570208"/>
          </a:xfrm>
          <a:prstGeom prst="rect">
            <a:avLst/>
          </a:prstGeom>
          <a:noFill/>
        </p:spPr>
        <p:txBody>
          <a:bodyPr wrap="square" rtlCol="0">
            <a:spAutoFit/>
          </a:bodyPr>
          <a:lstStyle/>
          <a:p>
            <a:r>
              <a:rPr kumimoji="1" lang="en-US" altLang="ja-JP" sz="2400" dirty="0"/>
              <a:t>(1)</a:t>
            </a:r>
            <a:r>
              <a:rPr kumimoji="1" lang="ja-JP" altLang="en-US" sz="2400" b="1"/>
              <a:t>リストワイズ除去</a:t>
            </a:r>
            <a:endParaRPr kumimoji="1" lang="en-US" altLang="ja-JP" sz="2400" b="1" dirty="0"/>
          </a:p>
          <a:p>
            <a:r>
              <a:rPr lang="ja-JP" altLang="en-US" sz="2400"/>
              <a:t>欠損値を含む行の情報を削除する方法</a:t>
            </a:r>
            <a:endParaRPr lang="en-US" altLang="ja-JP" sz="2400" dirty="0"/>
          </a:p>
          <a:p>
            <a:endParaRPr kumimoji="1" lang="en-US" altLang="ja-JP" sz="500" dirty="0"/>
          </a:p>
          <a:p>
            <a:r>
              <a:rPr lang="ja-JP" altLang="en-US" sz="2400"/>
              <a:t>✅正しい情報のみで学習できる</a:t>
            </a:r>
            <a:endParaRPr lang="en-US" altLang="ja-JP" sz="2400" dirty="0"/>
          </a:p>
          <a:p>
            <a:r>
              <a:rPr lang="ja-JP" altLang="en-US" sz="2400"/>
              <a:t>❌情報量が大きく減ってしまう</a:t>
            </a:r>
            <a:endParaRPr lang="en-US" altLang="ja-JP" sz="2400" dirty="0"/>
          </a:p>
          <a:p>
            <a:endParaRPr lang="en-US" altLang="ja-JP" sz="2400" dirty="0"/>
          </a:p>
          <a:p>
            <a:r>
              <a:rPr lang="en-US" altLang="ja-JP" sz="2400" dirty="0"/>
              <a:t>(2)</a:t>
            </a:r>
            <a:r>
              <a:rPr lang="ja-JP" altLang="en-US" sz="2400" b="1"/>
              <a:t>欠損値補完</a:t>
            </a:r>
            <a:endParaRPr lang="en-US" altLang="ja-JP" sz="2400" b="1" dirty="0"/>
          </a:p>
          <a:p>
            <a:r>
              <a:rPr lang="ja-JP" altLang="en-US" sz="2400"/>
              <a:t>欠損値を定数で補完する方法</a:t>
            </a:r>
            <a:endParaRPr lang="en-US" altLang="ja-JP" sz="2400" dirty="0"/>
          </a:p>
          <a:p>
            <a:endParaRPr lang="en-US" altLang="ja-JP" sz="500" dirty="0"/>
          </a:p>
          <a:p>
            <a:r>
              <a:rPr lang="ja-JP" altLang="en-US" sz="2400"/>
              <a:t>✅全ての観測値の情報を用いることができる</a:t>
            </a:r>
            <a:endParaRPr lang="en-US" altLang="ja-JP" sz="2400" dirty="0"/>
          </a:p>
          <a:p>
            <a:r>
              <a:rPr lang="ja-JP" altLang="en-US" sz="2400"/>
              <a:t>❌欠損値を誤った値で補完する可能性がある</a:t>
            </a:r>
            <a:endParaRPr lang="en-US" altLang="ja-JP" sz="2400" dirty="0"/>
          </a:p>
        </p:txBody>
      </p:sp>
      <p:cxnSp>
        <p:nvCxnSpPr>
          <p:cNvPr id="15" name="直線矢印コネクタ 14">
            <a:extLst>
              <a:ext uri="{FF2B5EF4-FFF2-40B4-BE49-F238E27FC236}">
                <a16:creationId xmlns:a16="http://schemas.microsoft.com/office/drawing/2014/main" id="{B8404A27-4864-AD42-B46D-5748F1E8D74A}"/>
              </a:ext>
            </a:extLst>
          </p:cNvPr>
          <p:cNvCxnSpPr>
            <a:cxnSpLocks/>
          </p:cNvCxnSpPr>
          <p:nvPr/>
        </p:nvCxnSpPr>
        <p:spPr>
          <a:xfrm flipH="1">
            <a:off x="8380682" y="3266957"/>
            <a:ext cx="535418" cy="877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AEC9D0CE-9588-C74D-8A08-87902D447ADF}"/>
              </a:ext>
            </a:extLst>
          </p:cNvPr>
          <p:cNvCxnSpPr>
            <a:cxnSpLocks/>
          </p:cNvCxnSpPr>
          <p:nvPr/>
        </p:nvCxnSpPr>
        <p:spPr>
          <a:xfrm>
            <a:off x="9895846" y="3266957"/>
            <a:ext cx="339549" cy="331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右矢印 19">
            <a:extLst>
              <a:ext uri="{FF2B5EF4-FFF2-40B4-BE49-F238E27FC236}">
                <a16:creationId xmlns:a16="http://schemas.microsoft.com/office/drawing/2014/main" id="{9BFCFE52-377E-574A-AC93-93FC1051A74D}"/>
              </a:ext>
            </a:extLst>
          </p:cNvPr>
          <p:cNvSpPr/>
          <p:nvPr/>
        </p:nvSpPr>
        <p:spPr>
          <a:xfrm>
            <a:off x="187836" y="6004151"/>
            <a:ext cx="406936" cy="2760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E7416EB-3131-7F49-888F-C81A017C091E}"/>
              </a:ext>
            </a:extLst>
          </p:cNvPr>
          <p:cNvSpPr txBox="1"/>
          <p:nvPr/>
        </p:nvSpPr>
        <p:spPr>
          <a:xfrm>
            <a:off x="660399" y="5726668"/>
            <a:ext cx="5452683" cy="830997"/>
          </a:xfrm>
          <a:prstGeom prst="rect">
            <a:avLst/>
          </a:prstGeom>
          <a:noFill/>
        </p:spPr>
        <p:txBody>
          <a:bodyPr wrap="square" rtlCol="0">
            <a:spAutoFit/>
          </a:bodyPr>
          <a:lstStyle/>
          <a:p>
            <a:r>
              <a:rPr kumimoji="1" lang="ja-JP" altLang="en-US" sz="2400"/>
              <a:t>本研究ではグラフ構造を用いて欠損値補完する方法を提案する</a:t>
            </a:r>
          </a:p>
        </p:txBody>
      </p:sp>
      <p:cxnSp>
        <p:nvCxnSpPr>
          <p:cNvPr id="22" name="直線矢印コネクタ 21">
            <a:extLst>
              <a:ext uri="{FF2B5EF4-FFF2-40B4-BE49-F238E27FC236}">
                <a16:creationId xmlns:a16="http://schemas.microsoft.com/office/drawing/2014/main" id="{C83206AC-8CE0-E946-9352-74D4612A6642}"/>
              </a:ext>
            </a:extLst>
          </p:cNvPr>
          <p:cNvCxnSpPr>
            <a:cxnSpLocks/>
          </p:cNvCxnSpPr>
          <p:nvPr/>
        </p:nvCxnSpPr>
        <p:spPr>
          <a:xfrm flipH="1">
            <a:off x="10072443" y="1813570"/>
            <a:ext cx="383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957CC872-1093-3C4F-92C0-630FE546F2BD}"/>
              </a:ext>
            </a:extLst>
          </p:cNvPr>
          <p:cNvSpPr txBox="1"/>
          <p:nvPr/>
        </p:nvSpPr>
        <p:spPr>
          <a:xfrm>
            <a:off x="10516994" y="1693299"/>
            <a:ext cx="877163" cy="369332"/>
          </a:xfrm>
          <a:prstGeom prst="rect">
            <a:avLst/>
          </a:prstGeom>
          <a:noFill/>
        </p:spPr>
        <p:txBody>
          <a:bodyPr wrap="none" rtlCol="0">
            <a:spAutoFit/>
          </a:bodyPr>
          <a:lstStyle/>
          <a:p>
            <a:r>
              <a:rPr kumimoji="1" lang="ja-JP" altLang="en-US"/>
              <a:t>観測値</a:t>
            </a:r>
          </a:p>
        </p:txBody>
      </p:sp>
      <p:cxnSp>
        <p:nvCxnSpPr>
          <p:cNvPr id="24" name="直線矢印コネクタ 23">
            <a:extLst>
              <a:ext uri="{FF2B5EF4-FFF2-40B4-BE49-F238E27FC236}">
                <a16:creationId xmlns:a16="http://schemas.microsoft.com/office/drawing/2014/main" id="{DF70EDE0-D9E2-C146-8DB8-38E28A301335}"/>
              </a:ext>
            </a:extLst>
          </p:cNvPr>
          <p:cNvCxnSpPr>
            <a:cxnSpLocks/>
          </p:cNvCxnSpPr>
          <p:nvPr/>
        </p:nvCxnSpPr>
        <p:spPr>
          <a:xfrm flipH="1">
            <a:off x="10072443" y="2153457"/>
            <a:ext cx="383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375B1D05-7128-714F-81D9-3683D374310D}"/>
              </a:ext>
            </a:extLst>
          </p:cNvPr>
          <p:cNvSpPr txBox="1"/>
          <p:nvPr/>
        </p:nvSpPr>
        <p:spPr>
          <a:xfrm>
            <a:off x="10516994" y="1968791"/>
            <a:ext cx="877163" cy="369332"/>
          </a:xfrm>
          <a:prstGeom prst="rect">
            <a:avLst/>
          </a:prstGeom>
          <a:noFill/>
        </p:spPr>
        <p:txBody>
          <a:bodyPr wrap="none" rtlCol="0">
            <a:spAutoFit/>
          </a:bodyPr>
          <a:lstStyle/>
          <a:p>
            <a:r>
              <a:rPr kumimoji="1" lang="ja-JP" altLang="en-US"/>
              <a:t>欠損値</a:t>
            </a:r>
          </a:p>
        </p:txBody>
      </p:sp>
    </p:spTree>
    <p:extLst>
      <p:ext uri="{BB962C8B-B14F-4D97-AF65-F5344CB8AC3E}">
        <p14:creationId xmlns:p14="http://schemas.microsoft.com/office/powerpoint/2010/main" val="3527092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8694C-599D-0D46-AB62-770CD15C875E}"/>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3D5DE8BA-7A54-A84D-BE92-FA0986B8F088}"/>
              </a:ext>
            </a:extLst>
          </p:cNvPr>
          <p:cNvSpPr>
            <a:spLocks noGrp="1"/>
          </p:cNvSpPr>
          <p:nvPr>
            <p:ph idx="1"/>
          </p:nvPr>
        </p:nvSpPr>
        <p:spPr>
          <a:xfrm>
            <a:off x="838200" y="1825625"/>
            <a:ext cx="10987216" cy="4328040"/>
          </a:xfrm>
        </p:spPr>
        <p:txBody>
          <a:bodyPr>
            <a:noAutofit/>
          </a:bodyPr>
          <a:lstStyle/>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グラフデータと既存手法</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欠損値を含むグラフ</a:t>
            </a:r>
            <a:endParaRPr lang="en-US" altLang="ja-JP" sz="3200" dirty="0">
              <a:solidFill>
                <a:schemeClr val="bg2">
                  <a:lumMod val="90000"/>
                </a:schemeClr>
              </a:solidFill>
            </a:endParaRPr>
          </a:p>
          <a:p>
            <a:pPr marL="514350" indent="-514350">
              <a:buFont typeface="+mj-lt"/>
              <a:buAutoNum type="arabicPeriod"/>
            </a:pPr>
            <a:r>
              <a:rPr lang="en-US" altLang="ja-JP" sz="3200" dirty="0"/>
              <a:t> </a:t>
            </a:r>
            <a:r>
              <a:rPr lang="ja-JP" altLang="en-US" sz="3200"/>
              <a:t>提案手法</a:t>
            </a:r>
            <a:endParaRPr lang="en-US" altLang="ja-JP" sz="3200" dirty="0"/>
          </a:p>
          <a:p>
            <a:pPr lvl="1"/>
            <a:r>
              <a:rPr lang="en-US" altLang="ja-JP" sz="3200" dirty="0"/>
              <a:t>GCN</a:t>
            </a:r>
            <a:r>
              <a:rPr lang="ja-JP" altLang="en-US" sz="3200"/>
              <a:t>を拡張し、</a:t>
            </a:r>
            <a:r>
              <a:rPr lang="en-US" altLang="ja-JP" sz="3200" dirty="0" err="1"/>
              <a:t>GCN_neighbor</a:t>
            </a:r>
            <a:r>
              <a:rPr lang="ja-JP" altLang="en-US" sz="3200"/>
              <a:t>、</a:t>
            </a:r>
            <a:r>
              <a:rPr lang="en-US" altLang="ja-JP" sz="3200" dirty="0" err="1"/>
              <a:t>GCN_recursive</a:t>
            </a:r>
            <a:r>
              <a:rPr lang="ja-JP" altLang="en-US" sz="3200"/>
              <a:t>を提案</a:t>
            </a:r>
            <a:endParaRPr lang="en-US" altLang="ja-JP" sz="3200" dirty="0"/>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実験</a:t>
            </a:r>
            <a:endParaRPr lang="en-US" altLang="ja-JP" sz="3200" dirty="0">
              <a:solidFill>
                <a:schemeClr val="bg2">
                  <a:lumMod val="90000"/>
                </a:schemeClr>
              </a:solidFill>
            </a:endParaRPr>
          </a:p>
          <a:p>
            <a:pPr lvl="1"/>
            <a:r>
              <a:rPr lang="ja-JP" altLang="en-US" sz="3200">
                <a:solidFill>
                  <a:schemeClr val="bg2">
                    <a:lumMod val="90000"/>
                  </a:schemeClr>
                </a:solidFill>
              </a:rPr>
              <a:t>ノード分類とリンク予測の</a:t>
            </a:r>
            <a:r>
              <a:rPr lang="en-US" altLang="ja-JP" sz="3200" dirty="0">
                <a:solidFill>
                  <a:schemeClr val="bg2">
                    <a:lumMod val="90000"/>
                  </a:schemeClr>
                </a:solidFill>
              </a:rPr>
              <a:t>2</a:t>
            </a:r>
            <a:r>
              <a:rPr lang="ja-JP" altLang="en-US" sz="3200">
                <a:solidFill>
                  <a:schemeClr val="bg2">
                    <a:lumMod val="90000"/>
                  </a:schemeClr>
                </a:solidFill>
              </a:rPr>
              <a:t>つのタスクでの実験</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結論と今後の課題</a:t>
            </a:r>
            <a:endParaRPr lang="en-US" altLang="ja-JP" sz="3200"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21BCAF1C-A1C6-F549-8441-B8C5CD76A50F}"/>
              </a:ext>
            </a:extLst>
          </p:cNvPr>
          <p:cNvSpPr>
            <a:spLocks noGrp="1"/>
          </p:cNvSpPr>
          <p:nvPr>
            <p:ph type="sldNum" sz="quarter" idx="12"/>
          </p:nvPr>
        </p:nvSpPr>
        <p:spPr/>
        <p:txBody>
          <a:bodyPr/>
          <a:lstStyle/>
          <a:p>
            <a:fld id="{FA12595E-B1A9-9E4B-81EE-990832342503}" type="slidenum">
              <a:rPr kumimoji="1" lang="ja-JP" altLang="en-US" smtClean="0"/>
              <a:t>14</a:t>
            </a:fld>
            <a:endParaRPr kumimoji="1" lang="ja-JP" altLang="en-US"/>
          </a:p>
        </p:txBody>
      </p:sp>
    </p:spTree>
    <p:extLst>
      <p:ext uri="{BB962C8B-B14F-4D97-AF65-F5344CB8AC3E}">
        <p14:creationId xmlns:p14="http://schemas.microsoft.com/office/powerpoint/2010/main" val="1670390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185582-8F98-654D-9430-A99F67BB3626}"/>
              </a:ext>
            </a:extLst>
          </p:cNvPr>
          <p:cNvSpPr>
            <a:spLocks noGrp="1"/>
          </p:cNvSpPr>
          <p:nvPr>
            <p:ph type="title"/>
          </p:nvPr>
        </p:nvSpPr>
        <p:spPr/>
        <p:txBody>
          <a:bodyPr/>
          <a:lstStyle/>
          <a:p>
            <a:r>
              <a:rPr lang="ja-JP" altLang="en-US"/>
              <a:t>提案手法</a:t>
            </a:r>
            <a:r>
              <a:rPr lang="en-US" altLang="ja-JP" dirty="0"/>
              <a:t> | </a:t>
            </a:r>
            <a:r>
              <a:rPr lang="ja-JP" altLang="en-US"/>
              <a:t>構造的補完</a:t>
            </a:r>
            <a:endParaRPr kumimoji="1" lang="ja-JP" altLang="en-US"/>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34983A9-8159-3142-9BC2-83F645D428E1}"/>
                  </a:ext>
                </a:extLst>
              </p:cNvPr>
              <p:cNvSpPr>
                <a:spLocks noGrp="1"/>
              </p:cNvSpPr>
              <p:nvPr>
                <p:ph idx="1"/>
              </p:nvPr>
            </p:nvSpPr>
            <p:spPr>
              <a:xfrm>
                <a:off x="838200" y="1825625"/>
                <a:ext cx="10515600" cy="5032375"/>
              </a:xfrm>
            </p:spPr>
            <p:txBody>
              <a:bodyPr>
                <a:normAutofit/>
              </a:bodyPr>
              <a:lstStyle/>
              <a:p>
                <a:r>
                  <a:rPr lang="ja-JP" altLang="en-US" sz="3200" b="1"/>
                  <a:t>構造的補完</a:t>
                </a:r>
                <a:r>
                  <a:rPr lang="en-US" altLang="ja-JP" sz="3200" b="1" dirty="0"/>
                  <a:t>:</a:t>
                </a:r>
              </a:p>
              <a:p>
                <a:pPr marL="0" indent="0">
                  <a:buNone/>
                </a:pPr>
                <a:r>
                  <a:rPr lang="ja-JP" altLang="en-US" sz="2400"/>
                  <a:t>グラフ構造を用いた欠損値補完モデルの総称</a:t>
                </a:r>
                <a:endParaRPr lang="en-US" altLang="ja-JP" sz="2400" dirty="0"/>
              </a:p>
              <a:p>
                <a:pPr marL="0" indent="0">
                  <a:buNone/>
                </a:pPr>
                <a:endParaRPr lang="en-US" altLang="ja-JP" sz="2000" dirty="0"/>
              </a:p>
              <a:p>
                <a:pPr marL="0" indent="0">
                  <a:buNone/>
                </a:pPr>
                <a14:m>
                  <m:oMath xmlns:m="http://schemas.openxmlformats.org/officeDocument/2006/math">
                    <m:sSub>
                      <m:sSubPr>
                        <m:ctrlPr>
                          <a:rPr lang="en-US" altLang="ja-JP" sz="2000" i="1" dirty="0" smtClean="0">
                            <a:latin typeface="Cambria Math" panose="02040503050406030204" pitchFamily="18" charset="0"/>
                          </a:rPr>
                        </m:ctrlPr>
                      </m:sSubPr>
                      <m:e>
                        <m:r>
                          <a:rPr lang="en-US" altLang="ja-JP" sz="2000" b="0" i="1" dirty="0" smtClean="0">
                            <a:latin typeface="Cambria Math" panose="02040503050406030204" pitchFamily="18" charset="0"/>
                          </a:rPr>
                          <m:t>𝑋</m:t>
                        </m:r>
                      </m:e>
                      <m:sub>
                        <m:r>
                          <a:rPr lang="en-US" altLang="ja-JP" sz="2000" b="0" i="1" dirty="0" smtClean="0">
                            <a:latin typeface="Cambria Math" panose="02040503050406030204" pitchFamily="18" charset="0"/>
                          </a:rPr>
                          <m:t>𝑖𝑗</m:t>
                        </m:r>
                      </m:sub>
                    </m:sSub>
                  </m:oMath>
                </a14:m>
                <a:r>
                  <a:rPr lang="en-US" altLang="ja-JP" sz="2000" dirty="0"/>
                  <a:t>:</a:t>
                </a:r>
                <a:r>
                  <a:rPr lang="ja-JP" altLang="en-US" sz="2000" dirty="0"/>
                  <a:t>元</a:t>
                </a:r>
                <a:r>
                  <a:rPr lang="ja-JP" altLang="en-US" sz="2000"/>
                  <a:t>の特徴量、</a:t>
                </a:r>
                <a14:m>
                  <m:oMath xmlns:m="http://schemas.openxmlformats.org/officeDocument/2006/math">
                    <m:sSubSup>
                      <m:sSubSupPr>
                        <m:ctrlPr>
                          <a:rPr lang="en-US" altLang="ja-JP" sz="2000" i="1" smtClean="0">
                            <a:latin typeface="Cambria Math" panose="02040503050406030204" pitchFamily="18" charset="0"/>
                          </a:rPr>
                        </m:ctrlPr>
                      </m:sSubSupPr>
                      <m:e>
                        <m:r>
                          <a:rPr lang="en-US" altLang="ja-JP" sz="2000" b="0" i="1" smtClean="0">
                            <a:latin typeface="Cambria Math" panose="02040503050406030204" pitchFamily="18" charset="0"/>
                          </a:rPr>
                          <m:t>𝑋</m:t>
                        </m:r>
                      </m:e>
                      <m:sub>
                        <m:r>
                          <a:rPr lang="en-US" altLang="ja-JP" sz="2000" b="0" i="1" smtClean="0">
                            <a:latin typeface="Cambria Math" panose="02040503050406030204" pitchFamily="18" charset="0"/>
                          </a:rPr>
                          <m:t>𝑖𝑗</m:t>
                        </m:r>
                      </m:sub>
                      <m:sup>
                        <m:r>
                          <a:rPr lang="en-US" altLang="ja-JP" sz="2000" b="0" i="1" smtClean="0">
                            <a:latin typeface="Cambria Math" panose="02040503050406030204" pitchFamily="18" charset="0"/>
                          </a:rPr>
                          <m:t>′</m:t>
                        </m:r>
                      </m:sup>
                    </m:sSubSup>
                  </m:oMath>
                </a14:m>
                <a:r>
                  <a:rPr lang="en-US" altLang="ja-JP" sz="2000" dirty="0"/>
                  <a:t>:</a:t>
                </a:r>
                <a:r>
                  <a:rPr lang="ja-JP" altLang="en-US" sz="2000"/>
                  <a:t>更新後の特徴量</a:t>
                </a:r>
                <a:endParaRPr lang="en-US" altLang="ja-JP" sz="2000" dirty="0"/>
              </a:p>
              <a:p>
                <a:pPr marL="0" indent="0">
                  <a:buNone/>
                </a:pPr>
                <a14:m>
                  <m:oMath xmlns:m="http://schemas.openxmlformats.org/officeDocument/2006/math">
                    <m:r>
                      <a:rPr lang="en-US" altLang="ja-JP" sz="2000" i="1" dirty="0" smtClean="0">
                        <a:latin typeface="Cambria Math" panose="02040503050406030204" pitchFamily="18" charset="0"/>
                      </a:rPr>
                      <m:t>𝐴</m:t>
                    </m:r>
                  </m:oMath>
                </a14:m>
                <a:r>
                  <a:rPr lang="en-US" altLang="ja-JP" sz="2000" dirty="0"/>
                  <a:t>:</a:t>
                </a:r>
                <a:r>
                  <a:rPr lang="ja-JP" altLang="en-US" sz="2000"/>
                  <a:t>隣接行列とすると、</a:t>
                </a: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pPr marL="0" indent="0">
                  <a:buNone/>
                </a:pPr>
                <a:endParaRPr lang="en-US" altLang="ja-JP" sz="2000" dirty="0"/>
              </a:p>
              <a:p>
                <a:r>
                  <a:rPr lang="ja-JP" altLang="en-US" sz="2000"/>
                  <a:t>ここで、</a:t>
                </a:r>
                <a14:m>
                  <m:oMath xmlns:m="http://schemas.openxmlformats.org/officeDocument/2006/math">
                    <m:sSub>
                      <m:sSubPr>
                        <m:ctrlPr>
                          <a:rPr lang="en" altLang="ja-JP" sz="2000" i="1" dirty="0" smtClean="0">
                            <a:latin typeface="Cambria Math" panose="02040503050406030204" pitchFamily="18" charset="0"/>
                          </a:rPr>
                        </m:ctrlPr>
                      </m:sSubPr>
                      <m:e>
                        <m:r>
                          <a:rPr lang="en-US" altLang="ja-JP" sz="2000" b="0" i="1" dirty="0" smtClean="0">
                            <a:latin typeface="Cambria Math" panose="02040503050406030204" pitchFamily="18" charset="0"/>
                          </a:rPr>
                          <m:t>𝑟</m:t>
                        </m:r>
                      </m:e>
                      <m:sub>
                        <m:r>
                          <a:rPr lang="en-US" altLang="ja-JP" sz="2000" b="0" i="1" dirty="0" smtClean="0">
                            <a:latin typeface="Cambria Math" panose="02040503050406030204" pitchFamily="18" charset="0"/>
                          </a:rPr>
                          <m:t>𝑖𝑗</m:t>
                        </m:r>
                      </m:sub>
                    </m:sSub>
                  </m:oMath>
                </a14:m>
                <a:r>
                  <a:rPr lang="ja-JP" altLang="en-US" sz="2000"/>
                  <a:t>は</a:t>
                </a:r>
                <a14:m>
                  <m:oMath xmlns:m="http://schemas.openxmlformats.org/officeDocument/2006/math">
                    <m:sSub>
                      <m:sSubPr>
                        <m:ctrlPr>
                          <a:rPr lang="en" altLang="ja-JP" sz="2000" i="1" dirty="0">
                            <a:latin typeface="Cambria Math" panose="02040503050406030204" pitchFamily="18" charset="0"/>
                          </a:rPr>
                        </m:ctrlPr>
                      </m:sSubPr>
                      <m:e>
                        <m:r>
                          <a:rPr lang="en-US" altLang="ja-JP" sz="2000" b="0" i="1" dirty="0" smtClean="0">
                            <a:latin typeface="Cambria Math" panose="02040503050406030204" pitchFamily="18" charset="0"/>
                          </a:rPr>
                          <m:t>𝑥</m:t>
                        </m:r>
                      </m:e>
                      <m:sub>
                        <m:r>
                          <a:rPr lang="en-US" altLang="ja-JP" sz="2000" i="1" dirty="0">
                            <a:latin typeface="Cambria Math" panose="02040503050406030204" pitchFamily="18" charset="0"/>
                          </a:rPr>
                          <m:t>𝑖𝑗</m:t>
                        </m:r>
                      </m:sub>
                    </m:sSub>
                  </m:oMath>
                </a14:m>
                <a:r>
                  <a:rPr lang="ja-JP" altLang="en-US" sz="2000"/>
                  <a:t>が観測値の場合には </a:t>
                </a:r>
                <a:r>
                  <a:rPr lang="en-US" altLang="ja-JP" sz="2000" dirty="0"/>
                  <a:t>1 </a:t>
                </a:r>
                <a:r>
                  <a:rPr lang="ja-JP" altLang="en-US" sz="2000"/>
                  <a:t>で</a:t>
                </a:r>
                <a14:m>
                  <m:oMath xmlns:m="http://schemas.openxmlformats.org/officeDocument/2006/math">
                    <m:sSub>
                      <m:sSubPr>
                        <m:ctrlPr>
                          <a:rPr lang="en" altLang="ja-JP" sz="2000" i="1" dirty="0">
                            <a:latin typeface="Cambria Math" panose="02040503050406030204" pitchFamily="18" charset="0"/>
                          </a:rPr>
                        </m:ctrlPr>
                      </m:sSubPr>
                      <m:e>
                        <m:r>
                          <a:rPr lang="en-US" altLang="ja-JP" sz="2000" b="0" i="1" dirty="0" smtClean="0">
                            <a:latin typeface="Cambria Math" panose="02040503050406030204" pitchFamily="18" charset="0"/>
                          </a:rPr>
                          <m:t>𝑥</m:t>
                        </m:r>
                      </m:e>
                      <m:sub>
                        <m:r>
                          <a:rPr lang="en-US" altLang="ja-JP" sz="2000" i="1" dirty="0">
                            <a:latin typeface="Cambria Math" panose="02040503050406030204" pitchFamily="18" charset="0"/>
                          </a:rPr>
                          <m:t>𝑖𝑗</m:t>
                        </m:r>
                      </m:sub>
                    </m:sSub>
                  </m:oMath>
                </a14:m>
                <a:r>
                  <a:rPr lang="ja-JP" altLang="en-US" sz="2000"/>
                  <a:t>が欠損値の場合には </a:t>
                </a:r>
                <a:r>
                  <a:rPr lang="en-US" altLang="ja-JP" sz="2000" dirty="0"/>
                  <a:t>0</a:t>
                </a:r>
              </a:p>
              <a:p>
                <a:r>
                  <a:rPr lang="ja-JP" altLang="en-US" sz="2000"/>
                  <a:t>関数</a:t>
                </a:r>
                <a14:m>
                  <m:oMath xmlns:m="http://schemas.openxmlformats.org/officeDocument/2006/math">
                    <m:r>
                      <a:rPr lang="en-US" altLang="ja-JP" sz="2000" i="1" dirty="0" smtClean="0">
                        <a:latin typeface="Cambria Math" panose="02040503050406030204" pitchFamily="18" charset="0"/>
                      </a:rPr>
                      <m:t>𝐹</m:t>
                    </m:r>
                  </m:oMath>
                </a14:m>
                <a:r>
                  <a:rPr lang="ja-JP" altLang="en-US" sz="2000"/>
                  <a:t>により欠損値補完の具体的な手法を決定する</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834983A9-8159-3142-9BC2-83F645D428E1}"/>
                  </a:ext>
                </a:extLst>
              </p:cNvPr>
              <p:cNvSpPr>
                <a:spLocks noGrp="1" noRot="1" noChangeAspect="1" noMove="1" noResize="1" noEditPoints="1" noAdjustHandles="1" noChangeArrowheads="1" noChangeShapeType="1" noTextEdit="1"/>
              </p:cNvSpPr>
              <p:nvPr>
                <p:ph idx="1"/>
              </p:nvPr>
            </p:nvSpPr>
            <p:spPr>
              <a:xfrm>
                <a:off x="838200" y="1825625"/>
                <a:ext cx="10515600" cy="5032375"/>
              </a:xfrm>
              <a:blipFill>
                <a:blip r:embed="rId3"/>
                <a:stretch>
                  <a:fillRect l="-1206" t="-2525"/>
                </a:stretch>
              </a:blipFill>
            </p:spPr>
            <p:txBody>
              <a:bodyPr/>
              <a:lstStyle/>
              <a:p>
                <a:r>
                  <a:rPr lang="ja-JP" altLang="en-US">
                    <a:noFill/>
                  </a:rPr>
                  <a:t> </a:t>
                </a:r>
              </a:p>
            </p:txBody>
          </p:sp>
        </mc:Fallback>
      </mc:AlternateContent>
      <p:sp>
        <p:nvSpPr>
          <p:cNvPr id="40" name="右矢印 39">
            <a:extLst>
              <a:ext uri="{FF2B5EF4-FFF2-40B4-BE49-F238E27FC236}">
                <a16:creationId xmlns:a16="http://schemas.microsoft.com/office/drawing/2014/main" id="{053E1274-EFE1-2C4C-954B-17AFB8C9C974}"/>
              </a:ext>
            </a:extLst>
          </p:cNvPr>
          <p:cNvSpPr/>
          <p:nvPr/>
        </p:nvSpPr>
        <p:spPr>
          <a:xfrm>
            <a:off x="8305476" y="3883131"/>
            <a:ext cx="649356" cy="484632"/>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2" name="グループ化 81">
            <a:extLst>
              <a:ext uri="{FF2B5EF4-FFF2-40B4-BE49-F238E27FC236}">
                <a16:creationId xmlns:a16="http://schemas.microsoft.com/office/drawing/2014/main" id="{CD7DC13C-37FA-FC43-A634-A8C549286900}"/>
              </a:ext>
            </a:extLst>
          </p:cNvPr>
          <p:cNvGrpSpPr/>
          <p:nvPr/>
        </p:nvGrpSpPr>
        <p:grpSpPr>
          <a:xfrm>
            <a:off x="9319087" y="2688984"/>
            <a:ext cx="2544086" cy="2873497"/>
            <a:chOff x="5178887" y="3083309"/>
            <a:chExt cx="2310963" cy="2376405"/>
          </a:xfrm>
        </p:grpSpPr>
        <p:sp>
          <p:nvSpPr>
            <p:cNvPr id="41" name="円/楕円 40">
              <a:extLst>
                <a:ext uri="{FF2B5EF4-FFF2-40B4-BE49-F238E27FC236}">
                  <a16:creationId xmlns:a16="http://schemas.microsoft.com/office/drawing/2014/main" id="{61842E52-53FC-7D45-91EB-03A5BA8C3759}"/>
                </a:ext>
              </a:extLst>
            </p:cNvPr>
            <p:cNvSpPr/>
            <p:nvPr/>
          </p:nvSpPr>
          <p:spPr>
            <a:xfrm>
              <a:off x="6000701" y="3651026"/>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42" name="円/楕円 41">
              <a:extLst>
                <a:ext uri="{FF2B5EF4-FFF2-40B4-BE49-F238E27FC236}">
                  <a16:creationId xmlns:a16="http://schemas.microsoft.com/office/drawing/2014/main" id="{DF3B9E20-63AA-314E-8A9B-EE65FA376C90}"/>
                </a:ext>
              </a:extLst>
            </p:cNvPr>
            <p:cNvSpPr/>
            <p:nvPr/>
          </p:nvSpPr>
          <p:spPr>
            <a:xfrm>
              <a:off x="6431397" y="4454162"/>
              <a:ext cx="291548" cy="29154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43" name="円/楕円 42">
              <a:extLst>
                <a:ext uri="{FF2B5EF4-FFF2-40B4-BE49-F238E27FC236}">
                  <a16:creationId xmlns:a16="http://schemas.microsoft.com/office/drawing/2014/main" id="{A06D705E-CB7B-724A-8C51-32985587A381}"/>
                </a:ext>
              </a:extLst>
            </p:cNvPr>
            <p:cNvSpPr/>
            <p:nvPr/>
          </p:nvSpPr>
          <p:spPr>
            <a:xfrm>
              <a:off x="5423818" y="4599936"/>
              <a:ext cx="291548" cy="29154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4" name="円/楕円 43">
              <a:extLst>
                <a:ext uri="{FF2B5EF4-FFF2-40B4-BE49-F238E27FC236}">
                  <a16:creationId xmlns:a16="http://schemas.microsoft.com/office/drawing/2014/main" id="{1AD48F74-A7B0-5D4C-9ED9-8258D50D99C3}"/>
                </a:ext>
              </a:extLst>
            </p:cNvPr>
            <p:cNvSpPr/>
            <p:nvPr/>
          </p:nvSpPr>
          <p:spPr>
            <a:xfrm>
              <a:off x="7198302" y="3651026"/>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45" name="円/楕円 44">
              <a:extLst>
                <a:ext uri="{FF2B5EF4-FFF2-40B4-BE49-F238E27FC236}">
                  <a16:creationId xmlns:a16="http://schemas.microsoft.com/office/drawing/2014/main" id="{FDAE4A01-D965-3146-B100-F65F0307AFE6}"/>
                </a:ext>
              </a:extLst>
            </p:cNvPr>
            <p:cNvSpPr/>
            <p:nvPr/>
          </p:nvSpPr>
          <p:spPr>
            <a:xfrm>
              <a:off x="7049215" y="5168166"/>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46" name="直線コネクタ 45">
              <a:extLst>
                <a:ext uri="{FF2B5EF4-FFF2-40B4-BE49-F238E27FC236}">
                  <a16:creationId xmlns:a16="http://schemas.microsoft.com/office/drawing/2014/main" id="{4680C254-67E4-114C-9DA5-7FA24DCB08D9}"/>
                </a:ext>
              </a:extLst>
            </p:cNvPr>
            <p:cNvCxnSpPr>
              <a:cxnSpLocks/>
              <a:stCxn id="41" idx="3"/>
              <a:endCxn id="43" idx="0"/>
            </p:cNvCxnSpPr>
            <p:nvPr/>
          </p:nvCxnSpPr>
          <p:spPr>
            <a:xfrm flipH="1">
              <a:off x="5569592" y="3899878"/>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E27B9D08-32A3-7741-B98B-1AD329DC4397}"/>
                </a:ext>
              </a:extLst>
            </p:cNvPr>
            <p:cNvCxnSpPr>
              <a:cxnSpLocks/>
              <a:stCxn id="42" idx="2"/>
            </p:cNvCxnSpPr>
            <p:nvPr/>
          </p:nvCxnSpPr>
          <p:spPr>
            <a:xfrm flipH="1">
              <a:off x="5715367" y="4599936"/>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FCAA365E-4140-274F-AA33-6BD23793DF55}"/>
                </a:ext>
              </a:extLst>
            </p:cNvPr>
            <p:cNvCxnSpPr>
              <a:cxnSpLocks/>
              <a:stCxn id="41" idx="5"/>
              <a:endCxn id="42" idx="0"/>
            </p:cNvCxnSpPr>
            <p:nvPr/>
          </p:nvCxnSpPr>
          <p:spPr>
            <a:xfrm>
              <a:off x="6249553" y="3899878"/>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2D3C78AA-B624-DF45-9768-72AF58101939}"/>
                </a:ext>
              </a:extLst>
            </p:cNvPr>
            <p:cNvCxnSpPr>
              <a:cxnSpLocks/>
            </p:cNvCxnSpPr>
            <p:nvPr/>
          </p:nvCxnSpPr>
          <p:spPr>
            <a:xfrm flipH="1">
              <a:off x="6728268" y="3853896"/>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CEB8DE7-13E5-8643-AA33-97D2BBA62EDA}"/>
                </a:ext>
              </a:extLst>
            </p:cNvPr>
            <p:cNvCxnSpPr>
              <a:cxnSpLocks/>
              <a:stCxn id="44" idx="2"/>
            </p:cNvCxnSpPr>
            <p:nvPr/>
          </p:nvCxnSpPr>
          <p:spPr>
            <a:xfrm flipH="1">
              <a:off x="6292250" y="3796800"/>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B4FF76D8-90C5-1143-A5AA-AE9552E75222}"/>
                </a:ext>
              </a:extLst>
            </p:cNvPr>
            <p:cNvCxnSpPr>
              <a:cxnSpLocks/>
              <a:stCxn id="42" idx="5"/>
            </p:cNvCxnSpPr>
            <p:nvPr/>
          </p:nvCxnSpPr>
          <p:spPr>
            <a:xfrm>
              <a:off x="6680249" y="4703014"/>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グループ化 51">
              <a:extLst>
                <a:ext uri="{FF2B5EF4-FFF2-40B4-BE49-F238E27FC236}">
                  <a16:creationId xmlns:a16="http://schemas.microsoft.com/office/drawing/2014/main" id="{3956D1E8-04BE-4545-AADA-E27A8CBBBE24}"/>
                </a:ext>
              </a:extLst>
            </p:cNvPr>
            <p:cNvGrpSpPr/>
            <p:nvPr/>
          </p:nvGrpSpPr>
          <p:grpSpPr>
            <a:xfrm>
              <a:off x="5809433" y="3141039"/>
              <a:ext cx="133708" cy="700984"/>
              <a:chOff x="7738423" y="3714117"/>
              <a:chExt cx="275680" cy="1075926"/>
            </a:xfrm>
          </p:grpSpPr>
          <p:sp>
            <p:nvSpPr>
              <p:cNvPr id="53" name="正方形/長方形 52">
                <a:extLst>
                  <a:ext uri="{FF2B5EF4-FFF2-40B4-BE49-F238E27FC236}">
                    <a16:creationId xmlns:a16="http://schemas.microsoft.com/office/drawing/2014/main" id="{C192D7C8-F0F1-CD4A-BCA1-59794E96D76E}"/>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2CCCE740-4808-974A-863B-68C144DFDDD6}"/>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683823C8-7BD2-2540-A9AE-6EF7F9C24158}"/>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6B4A47EB-3BDD-4941-8E4D-5ADA7CE49C21}"/>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57" name="グループ化 56">
              <a:extLst>
                <a:ext uri="{FF2B5EF4-FFF2-40B4-BE49-F238E27FC236}">
                  <a16:creationId xmlns:a16="http://schemas.microsoft.com/office/drawing/2014/main" id="{1C6267D8-4674-B84B-8672-CB9536713090}"/>
                </a:ext>
              </a:extLst>
            </p:cNvPr>
            <p:cNvGrpSpPr/>
            <p:nvPr/>
          </p:nvGrpSpPr>
          <p:grpSpPr>
            <a:xfrm>
              <a:off x="6982361" y="3083309"/>
              <a:ext cx="133708" cy="700984"/>
              <a:chOff x="7738423" y="3714117"/>
              <a:chExt cx="275680" cy="1075926"/>
            </a:xfrm>
          </p:grpSpPr>
          <p:sp>
            <p:nvSpPr>
              <p:cNvPr id="58" name="正方形/長方形 57">
                <a:extLst>
                  <a:ext uri="{FF2B5EF4-FFF2-40B4-BE49-F238E27FC236}">
                    <a16:creationId xmlns:a16="http://schemas.microsoft.com/office/drawing/2014/main" id="{A77490D6-8BBC-AA4A-A32C-C835C1428E54}"/>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BC212F0D-2819-BF4A-AAF2-5FC7A628CB76}"/>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81C3DDBC-ADB6-7243-874C-ABE4E408CA15}"/>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1" name="正方形/長方形 60">
                <a:extLst>
                  <a:ext uri="{FF2B5EF4-FFF2-40B4-BE49-F238E27FC236}">
                    <a16:creationId xmlns:a16="http://schemas.microsoft.com/office/drawing/2014/main" id="{00EA834A-3481-7044-B841-10AEEE9EFF5A}"/>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62" name="グループ化 61">
              <a:extLst>
                <a:ext uri="{FF2B5EF4-FFF2-40B4-BE49-F238E27FC236}">
                  <a16:creationId xmlns:a16="http://schemas.microsoft.com/office/drawing/2014/main" id="{263C0F14-7CAD-AF41-9CDD-ACE5D8D748F7}"/>
                </a:ext>
              </a:extLst>
            </p:cNvPr>
            <p:cNvGrpSpPr/>
            <p:nvPr/>
          </p:nvGrpSpPr>
          <p:grpSpPr>
            <a:xfrm>
              <a:off x="7008280" y="4432110"/>
              <a:ext cx="133708" cy="700984"/>
              <a:chOff x="7738423" y="3714117"/>
              <a:chExt cx="275680" cy="1075926"/>
            </a:xfrm>
          </p:grpSpPr>
          <p:sp>
            <p:nvSpPr>
              <p:cNvPr id="63" name="正方形/長方形 62">
                <a:extLst>
                  <a:ext uri="{FF2B5EF4-FFF2-40B4-BE49-F238E27FC236}">
                    <a16:creationId xmlns:a16="http://schemas.microsoft.com/office/drawing/2014/main" id="{9B861F1E-71B8-2142-AB73-FD92A83AECBE}"/>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B05AA482-E769-9C42-91E0-C0212836CBCE}"/>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BB6249F8-D11E-AC46-8DD5-FA5E699AECD1}"/>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6" name="正方形/長方形 65">
                <a:extLst>
                  <a:ext uri="{FF2B5EF4-FFF2-40B4-BE49-F238E27FC236}">
                    <a16:creationId xmlns:a16="http://schemas.microsoft.com/office/drawing/2014/main" id="{BE513B4D-9A0C-1E49-89E6-6A18F5E6670B}"/>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67" name="グループ化 66">
              <a:extLst>
                <a:ext uri="{FF2B5EF4-FFF2-40B4-BE49-F238E27FC236}">
                  <a16:creationId xmlns:a16="http://schemas.microsoft.com/office/drawing/2014/main" id="{D1C4FA4A-3F63-FA45-936D-C4F55A9CBBCF}"/>
                </a:ext>
              </a:extLst>
            </p:cNvPr>
            <p:cNvGrpSpPr/>
            <p:nvPr/>
          </p:nvGrpSpPr>
          <p:grpSpPr>
            <a:xfrm>
              <a:off x="5178887" y="3852970"/>
              <a:ext cx="133708" cy="700984"/>
              <a:chOff x="7738423" y="3714117"/>
              <a:chExt cx="275680" cy="1075926"/>
            </a:xfrm>
          </p:grpSpPr>
          <p:sp>
            <p:nvSpPr>
              <p:cNvPr id="68" name="正方形/長方形 67">
                <a:extLst>
                  <a:ext uri="{FF2B5EF4-FFF2-40B4-BE49-F238E27FC236}">
                    <a16:creationId xmlns:a16="http://schemas.microsoft.com/office/drawing/2014/main" id="{CD48D5E8-C17B-BC42-A34D-65406380FB54}"/>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FB700C96-0760-D649-B157-4746DB2FE4C4}"/>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4A34C6FC-B18D-EA45-AD05-3745416172C2}"/>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1548CD26-E68E-8843-AA5B-FA117F679F45}"/>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72" name="グループ化 71">
              <a:extLst>
                <a:ext uri="{FF2B5EF4-FFF2-40B4-BE49-F238E27FC236}">
                  <a16:creationId xmlns:a16="http://schemas.microsoft.com/office/drawing/2014/main" id="{76C61D8C-67AA-B048-BD5C-5E36D47B7DA8}"/>
                </a:ext>
              </a:extLst>
            </p:cNvPr>
            <p:cNvGrpSpPr/>
            <p:nvPr/>
          </p:nvGrpSpPr>
          <p:grpSpPr>
            <a:xfrm>
              <a:off x="6107151" y="4144308"/>
              <a:ext cx="133708" cy="700984"/>
              <a:chOff x="7738423" y="3714117"/>
              <a:chExt cx="275680" cy="1075926"/>
            </a:xfrm>
          </p:grpSpPr>
          <p:sp>
            <p:nvSpPr>
              <p:cNvPr id="73" name="正方形/長方形 72">
                <a:extLst>
                  <a:ext uri="{FF2B5EF4-FFF2-40B4-BE49-F238E27FC236}">
                    <a16:creationId xmlns:a16="http://schemas.microsoft.com/office/drawing/2014/main" id="{00993763-8BC8-9E4A-BEEB-97C748F4DD6E}"/>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4" name="正方形/長方形 73">
                <a:extLst>
                  <a:ext uri="{FF2B5EF4-FFF2-40B4-BE49-F238E27FC236}">
                    <a16:creationId xmlns:a16="http://schemas.microsoft.com/office/drawing/2014/main" id="{3CA1CB0C-CF86-8448-917E-3DF0A922B0BE}"/>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9C64C991-221A-1D44-8C24-23E3B1705D1D}"/>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40DEB573-3BC4-3D46-B36C-B29EE7CACCCD}"/>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grpSp>
        <p:nvGrpSpPr>
          <p:cNvPr id="81" name="グループ化 80">
            <a:extLst>
              <a:ext uri="{FF2B5EF4-FFF2-40B4-BE49-F238E27FC236}">
                <a16:creationId xmlns:a16="http://schemas.microsoft.com/office/drawing/2014/main" id="{3F798DB4-6E30-7B4B-8868-1575F76E5CC4}"/>
              </a:ext>
            </a:extLst>
          </p:cNvPr>
          <p:cNvGrpSpPr/>
          <p:nvPr/>
        </p:nvGrpSpPr>
        <p:grpSpPr>
          <a:xfrm>
            <a:off x="4749266" y="2747055"/>
            <a:ext cx="3473977" cy="2804811"/>
            <a:chOff x="558888" y="3070802"/>
            <a:chExt cx="3120962" cy="2376405"/>
          </a:xfrm>
        </p:grpSpPr>
        <p:sp>
          <p:nvSpPr>
            <p:cNvPr id="4" name="円/楕円 3">
              <a:extLst>
                <a:ext uri="{FF2B5EF4-FFF2-40B4-BE49-F238E27FC236}">
                  <a16:creationId xmlns:a16="http://schemas.microsoft.com/office/drawing/2014/main" id="{98B6D129-3CF2-8C49-A68E-C710817E29C7}"/>
                </a:ext>
              </a:extLst>
            </p:cNvPr>
            <p:cNvSpPr/>
            <p:nvPr/>
          </p:nvSpPr>
          <p:spPr>
            <a:xfrm>
              <a:off x="2190701" y="3638519"/>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5" name="円/楕円 4">
              <a:extLst>
                <a:ext uri="{FF2B5EF4-FFF2-40B4-BE49-F238E27FC236}">
                  <a16:creationId xmlns:a16="http://schemas.microsoft.com/office/drawing/2014/main" id="{0BE08005-BF22-374F-AB0F-F0F16D241368}"/>
                </a:ext>
              </a:extLst>
            </p:cNvPr>
            <p:cNvSpPr/>
            <p:nvPr/>
          </p:nvSpPr>
          <p:spPr>
            <a:xfrm>
              <a:off x="2621397" y="4441655"/>
              <a:ext cx="291548" cy="2915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6" name="円/楕円 5">
              <a:extLst>
                <a:ext uri="{FF2B5EF4-FFF2-40B4-BE49-F238E27FC236}">
                  <a16:creationId xmlns:a16="http://schemas.microsoft.com/office/drawing/2014/main" id="{90302D35-FD87-0748-8495-0ACEAA4952C9}"/>
                </a:ext>
              </a:extLst>
            </p:cNvPr>
            <p:cNvSpPr/>
            <p:nvPr/>
          </p:nvSpPr>
          <p:spPr>
            <a:xfrm>
              <a:off x="1613818" y="4587429"/>
              <a:ext cx="291548" cy="2915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7" name="円/楕円 6">
              <a:extLst>
                <a:ext uri="{FF2B5EF4-FFF2-40B4-BE49-F238E27FC236}">
                  <a16:creationId xmlns:a16="http://schemas.microsoft.com/office/drawing/2014/main" id="{560199AB-CC2C-F24E-992D-29353413FB35}"/>
                </a:ext>
              </a:extLst>
            </p:cNvPr>
            <p:cNvSpPr/>
            <p:nvPr/>
          </p:nvSpPr>
          <p:spPr>
            <a:xfrm>
              <a:off x="3388302" y="3638519"/>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8" name="円/楕円 7">
              <a:extLst>
                <a:ext uri="{FF2B5EF4-FFF2-40B4-BE49-F238E27FC236}">
                  <a16:creationId xmlns:a16="http://schemas.microsoft.com/office/drawing/2014/main" id="{7A3C7B7A-D1EF-494A-B11D-893425156691}"/>
                </a:ext>
              </a:extLst>
            </p:cNvPr>
            <p:cNvSpPr/>
            <p:nvPr/>
          </p:nvSpPr>
          <p:spPr>
            <a:xfrm>
              <a:off x="3239215" y="5155659"/>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9" name="直線コネクタ 8">
              <a:extLst>
                <a:ext uri="{FF2B5EF4-FFF2-40B4-BE49-F238E27FC236}">
                  <a16:creationId xmlns:a16="http://schemas.microsoft.com/office/drawing/2014/main" id="{A9D1DA3A-FBCE-3640-AB79-D024EF7D4529}"/>
                </a:ext>
              </a:extLst>
            </p:cNvPr>
            <p:cNvCxnSpPr>
              <a:cxnSpLocks/>
              <a:stCxn id="4" idx="3"/>
              <a:endCxn id="6" idx="0"/>
            </p:cNvCxnSpPr>
            <p:nvPr/>
          </p:nvCxnSpPr>
          <p:spPr>
            <a:xfrm flipH="1">
              <a:off x="1759592" y="3887371"/>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43132144-A983-474C-8143-01F9A62DCFBD}"/>
                </a:ext>
              </a:extLst>
            </p:cNvPr>
            <p:cNvCxnSpPr>
              <a:cxnSpLocks/>
              <a:stCxn id="5" idx="2"/>
            </p:cNvCxnSpPr>
            <p:nvPr/>
          </p:nvCxnSpPr>
          <p:spPr>
            <a:xfrm flipH="1">
              <a:off x="1905367" y="4587429"/>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8CCBFE5-0E8B-A04F-BC33-4332749BEE7D}"/>
                </a:ext>
              </a:extLst>
            </p:cNvPr>
            <p:cNvCxnSpPr>
              <a:cxnSpLocks/>
              <a:stCxn id="4" idx="5"/>
              <a:endCxn id="5" idx="0"/>
            </p:cNvCxnSpPr>
            <p:nvPr/>
          </p:nvCxnSpPr>
          <p:spPr>
            <a:xfrm>
              <a:off x="2439553" y="3887371"/>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AE2AE6D3-FF63-854F-93E0-68878969FCE3}"/>
                </a:ext>
              </a:extLst>
            </p:cNvPr>
            <p:cNvCxnSpPr>
              <a:cxnSpLocks/>
            </p:cNvCxnSpPr>
            <p:nvPr/>
          </p:nvCxnSpPr>
          <p:spPr>
            <a:xfrm flipH="1">
              <a:off x="2918268" y="3841389"/>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CC7E439-1CC7-614E-93BC-43AD49B2733B}"/>
                </a:ext>
              </a:extLst>
            </p:cNvPr>
            <p:cNvCxnSpPr>
              <a:cxnSpLocks/>
              <a:stCxn id="7" idx="2"/>
            </p:cNvCxnSpPr>
            <p:nvPr/>
          </p:nvCxnSpPr>
          <p:spPr>
            <a:xfrm flipH="1">
              <a:off x="2482250" y="3784293"/>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A73A9642-E290-8D4B-BF61-292266512F18}"/>
                </a:ext>
              </a:extLst>
            </p:cNvPr>
            <p:cNvCxnSpPr>
              <a:cxnSpLocks/>
              <a:stCxn id="5" idx="5"/>
            </p:cNvCxnSpPr>
            <p:nvPr/>
          </p:nvCxnSpPr>
          <p:spPr>
            <a:xfrm>
              <a:off x="2870249" y="4690507"/>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9716C54D-3216-8648-A9A5-C7134B17DAAA}"/>
                </a:ext>
              </a:extLst>
            </p:cNvPr>
            <p:cNvGrpSpPr/>
            <p:nvPr/>
          </p:nvGrpSpPr>
          <p:grpSpPr>
            <a:xfrm>
              <a:off x="1999433" y="3128532"/>
              <a:ext cx="133708" cy="700984"/>
              <a:chOff x="7738423" y="3714117"/>
              <a:chExt cx="275680" cy="1075926"/>
            </a:xfrm>
          </p:grpSpPr>
          <p:sp>
            <p:nvSpPr>
              <p:cNvPr id="16" name="正方形/長方形 15">
                <a:extLst>
                  <a:ext uri="{FF2B5EF4-FFF2-40B4-BE49-F238E27FC236}">
                    <a16:creationId xmlns:a16="http://schemas.microsoft.com/office/drawing/2014/main" id="{3F79B3C0-4C99-814D-B15A-D634FEE40446}"/>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3CBED8FE-2C19-2643-8EDD-F3E432F0038F}"/>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606B0D5F-4B86-1A4D-99A9-693FD48997B0}"/>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D0567CC8-585C-AE48-820F-2F759B89E584}"/>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8251CEF1-5861-2042-94C2-A69091E69257}"/>
                </a:ext>
              </a:extLst>
            </p:cNvPr>
            <p:cNvGrpSpPr/>
            <p:nvPr/>
          </p:nvGrpSpPr>
          <p:grpSpPr>
            <a:xfrm>
              <a:off x="3172361" y="3070802"/>
              <a:ext cx="133708" cy="700984"/>
              <a:chOff x="7738423" y="3714117"/>
              <a:chExt cx="275680" cy="1075926"/>
            </a:xfrm>
          </p:grpSpPr>
          <p:sp>
            <p:nvSpPr>
              <p:cNvPr id="21" name="正方形/長方形 20">
                <a:extLst>
                  <a:ext uri="{FF2B5EF4-FFF2-40B4-BE49-F238E27FC236}">
                    <a16:creationId xmlns:a16="http://schemas.microsoft.com/office/drawing/2014/main" id="{C6BAF166-9AE5-F74B-A847-D48CAC4FDEB6}"/>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D3549106-ECC2-4644-A9AF-3556B0F80A13}"/>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F24347AD-D951-2347-AAFD-CD6B39901702}"/>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5C6DC055-8340-FB4C-934A-502AD4A39AFC}"/>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25" name="グループ化 24">
              <a:extLst>
                <a:ext uri="{FF2B5EF4-FFF2-40B4-BE49-F238E27FC236}">
                  <a16:creationId xmlns:a16="http://schemas.microsoft.com/office/drawing/2014/main" id="{10422862-F0CF-CC42-99C4-ABB6CD05DADB}"/>
                </a:ext>
              </a:extLst>
            </p:cNvPr>
            <p:cNvGrpSpPr/>
            <p:nvPr/>
          </p:nvGrpSpPr>
          <p:grpSpPr>
            <a:xfrm>
              <a:off x="3198280" y="4419603"/>
              <a:ext cx="133708" cy="700984"/>
              <a:chOff x="7738423" y="3714117"/>
              <a:chExt cx="275680" cy="1075926"/>
            </a:xfrm>
          </p:grpSpPr>
          <p:sp>
            <p:nvSpPr>
              <p:cNvPr id="26" name="正方形/長方形 25">
                <a:extLst>
                  <a:ext uri="{FF2B5EF4-FFF2-40B4-BE49-F238E27FC236}">
                    <a16:creationId xmlns:a16="http://schemas.microsoft.com/office/drawing/2014/main" id="{1C66C6BD-710D-B04C-8F58-28491A4005B4}"/>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EB84C3B4-448E-A941-A61A-734F95EEF059}"/>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CE31D235-C33D-324C-85FA-F18D1D025F28}"/>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D9139A92-B473-294F-9705-1FA284402BFA}"/>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30" name="グループ化 29">
              <a:extLst>
                <a:ext uri="{FF2B5EF4-FFF2-40B4-BE49-F238E27FC236}">
                  <a16:creationId xmlns:a16="http://schemas.microsoft.com/office/drawing/2014/main" id="{2440E3DB-305A-724E-A0FC-E8D2473737CF}"/>
                </a:ext>
              </a:extLst>
            </p:cNvPr>
            <p:cNvGrpSpPr/>
            <p:nvPr/>
          </p:nvGrpSpPr>
          <p:grpSpPr>
            <a:xfrm>
              <a:off x="1462721" y="3974364"/>
              <a:ext cx="133708" cy="700984"/>
              <a:chOff x="7738423" y="3714117"/>
              <a:chExt cx="275680" cy="1075926"/>
            </a:xfrm>
            <a:solidFill>
              <a:schemeClr val="bg1"/>
            </a:solidFill>
          </p:grpSpPr>
          <p:sp>
            <p:nvSpPr>
              <p:cNvPr id="31" name="正方形/長方形 30">
                <a:extLst>
                  <a:ext uri="{FF2B5EF4-FFF2-40B4-BE49-F238E27FC236}">
                    <a16:creationId xmlns:a16="http://schemas.microsoft.com/office/drawing/2014/main" id="{0713EBA4-74D4-A04F-A187-9925C783BFD0}"/>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2" name="正方形/長方形 31">
                <a:extLst>
                  <a:ext uri="{FF2B5EF4-FFF2-40B4-BE49-F238E27FC236}">
                    <a16:creationId xmlns:a16="http://schemas.microsoft.com/office/drawing/2014/main" id="{B64FC467-008B-C242-B4B1-CC9374A187BD}"/>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3" name="正方形/長方形 32">
                <a:extLst>
                  <a:ext uri="{FF2B5EF4-FFF2-40B4-BE49-F238E27FC236}">
                    <a16:creationId xmlns:a16="http://schemas.microsoft.com/office/drawing/2014/main" id="{075EDFB3-BA4B-8A40-B87C-0DDE9A0E7630}"/>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4" name="正方形/長方形 33">
                <a:extLst>
                  <a:ext uri="{FF2B5EF4-FFF2-40B4-BE49-F238E27FC236}">
                    <a16:creationId xmlns:a16="http://schemas.microsoft.com/office/drawing/2014/main" id="{DFAB8D9C-BF58-5045-9A28-6F11959AFA43}"/>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grpSp>
        <p:grpSp>
          <p:nvGrpSpPr>
            <p:cNvPr id="35" name="グループ化 34">
              <a:extLst>
                <a:ext uri="{FF2B5EF4-FFF2-40B4-BE49-F238E27FC236}">
                  <a16:creationId xmlns:a16="http://schemas.microsoft.com/office/drawing/2014/main" id="{94EA0FB5-750F-AB43-9935-88D271A8C6AB}"/>
                </a:ext>
              </a:extLst>
            </p:cNvPr>
            <p:cNvGrpSpPr/>
            <p:nvPr/>
          </p:nvGrpSpPr>
          <p:grpSpPr>
            <a:xfrm>
              <a:off x="2370038" y="4060237"/>
              <a:ext cx="133708" cy="700984"/>
              <a:chOff x="7738423" y="3714117"/>
              <a:chExt cx="275680" cy="1075926"/>
            </a:xfrm>
            <a:solidFill>
              <a:schemeClr val="bg1"/>
            </a:solidFill>
          </p:grpSpPr>
          <p:sp>
            <p:nvSpPr>
              <p:cNvPr id="36" name="正方形/長方形 35">
                <a:extLst>
                  <a:ext uri="{FF2B5EF4-FFF2-40B4-BE49-F238E27FC236}">
                    <a16:creationId xmlns:a16="http://schemas.microsoft.com/office/drawing/2014/main" id="{1F9818BF-5A33-4244-B2C3-4F7BDD0C2E3F}"/>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7" name="正方形/長方形 36">
                <a:extLst>
                  <a:ext uri="{FF2B5EF4-FFF2-40B4-BE49-F238E27FC236}">
                    <a16:creationId xmlns:a16="http://schemas.microsoft.com/office/drawing/2014/main" id="{447CE5ED-613D-2241-9358-77A214B5F64F}"/>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8" name="正方形/長方形 37">
                <a:extLst>
                  <a:ext uri="{FF2B5EF4-FFF2-40B4-BE49-F238E27FC236}">
                    <a16:creationId xmlns:a16="http://schemas.microsoft.com/office/drawing/2014/main" id="{74B7FF3B-21D1-C145-B621-45A21A0792A4}"/>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9" name="正方形/長方形 38">
                <a:extLst>
                  <a:ext uri="{FF2B5EF4-FFF2-40B4-BE49-F238E27FC236}">
                    <a16:creationId xmlns:a16="http://schemas.microsoft.com/office/drawing/2014/main" id="{3B74CD42-7FA9-AC41-9859-EF34FF9A13D1}"/>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grpSp>
        <p:sp>
          <p:nvSpPr>
            <p:cNvPr id="77" name="テキスト ボックス 76">
              <a:extLst>
                <a:ext uri="{FF2B5EF4-FFF2-40B4-BE49-F238E27FC236}">
                  <a16:creationId xmlns:a16="http://schemas.microsoft.com/office/drawing/2014/main" id="{06923288-5D67-AB44-B17B-4F55FC573545}"/>
                </a:ext>
              </a:extLst>
            </p:cNvPr>
            <p:cNvSpPr txBox="1"/>
            <p:nvPr/>
          </p:nvSpPr>
          <p:spPr>
            <a:xfrm>
              <a:off x="558888" y="4052647"/>
              <a:ext cx="922249" cy="338554"/>
            </a:xfrm>
            <a:prstGeom prst="rect">
              <a:avLst/>
            </a:prstGeom>
            <a:noFill/>
          </p:spPr>
          <p:txBody>
            <a:bodyPr wrap="square" rtlCol="0">
              <a:spAutoFit/>
            </a:bodyPr>
            <a:lstStyle/>
            <a:p>
              <a:r>
                <a:rPr kumimoji="1" lang="ja-JP" altLang="en-US" sz="1600"/>
                <a:t>欠損値</a:t>
              </a:r>
            </a:p>
          </p:txBody>
        </p:sp>
        <p:sp>
          <p:nvSpPr>
            <p:cNvPr id="78" name="テキスト ボックス 77">
              <a:extLst>
                <a:ext uri="{FF2B5EF4-FFF2-40B4-BE49-F238E27FC236}">
                  <a16:creationId xmlns:a16="http://schemas.microsoft.com/office/drawing/2014/main" id="{12E7A045-CDBE-7E48-895C-19D8C2FB396E}"/>
                </a:ext>
              </a:extLst>
            </p:cNvPr>
            <p:cNvSpPr txBox="1"/>
            <p:nvPr/>
          </p:nvSpPr>
          <p:spPr>
            <a:xfrm>
              <a:off x="2056336" y="4768854"/>
              <a:ext cx="922249" cy="338554"/>
            </a:xfrm>
            <a:prstGeom prst="rect">
              <a:avLst/>
            </a:prstGeom>
            <a:noFill/>
          </p:spPr>
          <p:txBody>
            <a:bodyPr wrap="square" rtlCol="0">
              <a:spAutoFit/>
            </a:bodyPr>
            <a:lstStyle/>
            <a:p>
              <a:r>
                <a:rPr kumimoji="1" lang="ja-JP" altLang="en-US" sz="1600"/>
                <a:t>欠損値</a:t>
              </a:r>
            </a:p>
          </p:txBody>
        </p:sp>
      </p:grpSp>
      <p:sp>
        <p:nvSpPr>
          <p:cNvPr id="79" name="テキスト ボックス 78">
            <a:extLst>
              <a:ext uri="{FF2B5EF4-FFF2-40B4-BE49-F238E27FC236}">
                <a16:creationId xmlns:a16="http://schemas.microsoft.com/office/drawing/2014/main" id="{4E120979-9383-F847-A0C8-959A3B630E5B}"/>
              </a:ext>
            </a:extLst>
          </p:cNvPr>
          <p:cNvSpPr txBox="1"/>
          <p:nvPr/>
        </p:nvSpPr>
        <p:spPr>
          <a:xfrm>
            <a:off x="7938181" y="4401716"/>
            <a:ext cx="1382203" cy="369332"/>
          </a:xfrm>
          <a:prstGeom prst="rect">
            <a:avLst/>
          </a:prstGeom>
          <a:noFill/>
        </p:spPr>
        <p:txBody>
          <a:bodyPr wrap="square" rtlCol="0">
            <a:spAutoFit/>
          </a:bodyPr>
          <a:lstStyle/>
          <a:p>
            <a:r>
              <a:rPr kumimoji="1" lang="ja-JP" altLang="en-US"/>
              <a:t>構造的補完</a:t>
            </a:r>
          </a:p>
        </p:txBody>
      </p:sp>
      <p:pic>
        <p:nvPicPr>
          <p:cNvPr id="84" name="図 83">
            <a:extLst>
              <a:ext uri="{FF2B5EF4-FFF2-40B4-BE49-F238E27FC236}">
                <a16:creationId xmlns:a16="http://schemas.microsoft.com/office/drawing/2014/main" id="{F315F42E-275D-A246-9A53-5B99C76F1135}"/>
              </a:ext>
            </a:extLst>
          </p:cNvPr>
          <p:cNvPicPr>
            <a:picLocks noChangeAspect="1"/>
          </p:cNvPicPr>
          <p:nvPr/>
        </p:nvPicPr>
        <p:blipFill>
          <a:blip r:embed="rId4"/>
          <a:stretch>
            <a:fillRect/>
          </a:stretch>
        </p:blipFill>
        <p:spPr>
          <a:xfrm>
            <a:off x="517737" y="4467256"/>
            <a:ext cx="4009735" cy="1140700"/>
          </a:xfrm>
          <a:prstGeom prst="rect">
            <a:avLst/>
          </a:prstGeom>
        </p:spPr>
      </p:pic>
      <p:sp>
        <p:nvSpPr>
          <p:cNvPr id="86" name="スライド番号プレースホルダー 85">
            <a:extLst>
              <a:ext uri="{FF2B5EF4-FFF2-40B4-BE49-F238E27FC236}">
                <a16:creationId xmlns:a16="http://schemas.microsoft.com/office/drawing/2014/main" id="{A2C86512-5485-074F-A7B7-8DE1813CA014}"/>
              </a:ext>
            </a:extLst>
          </p:cNvPr>
          <p:cNvSpPr>
            <a:spLocks noGrp="1"/>
          </p:cNvSpPr>
          <p:nvPr>
            <p:ph type="sldNum" sz="quarter" idx="12"/>
          </p:nvPr>
        </p:nvSpPr>
        <p:spPr/>
        <p:txBody>
          <a:bodyPr/>
          <a:lstStyle/>
          <a:p>
            <a:fld id="{FA12595E-B1A9-9E4B-81EE-990832342503}" type="slidenum">
              <a:rPr kumimoji="1" lang="ja-JP" altLang="en-US" smtClean="0"/>
              <a:t>15</a:t>
            </a:fld>
            <a:endParaRPr kumimoji="1" lang="ja-JP" altLang="en-US"/>
          </a:p>
        </p:txBody>
      </p:sp>
    </p:spTree>
    <p:extLst>
      <p:ext uri="{BB962C8B-B14F-4D97-AF65-F5344CB8AC3E}">
        <p14:creationId xmlns:p14="http://schemas.microsoft.com/office/powerpoint/2010/main" val="2018553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597FD5-F079-BF41-B280-69D638ED8035}"/>
              </a:ext>
            </a:extLst>
          </p:cNvPr>
          <p:cNvSpPr>
            <a:spLocks noGrp="1"/>
          </p:cNvSpPr>
          <p:nvPr>
            <p:ph type="title"/>
          </p:nvPr>
        </p:nvSpPr>
        <p:spPr/>
        <p:txBody>
          <a:bodyPr/>
          <a:lstStyle/>
          <a:p>
            <a:r>
              <a:rPr lang="ja-JP" altLang="en-US"/>
              <a:t>提案手法</a:t>
            </a:r>
            <a:r>
              <a:rPr lang="en-US" altLang="ja-JP" dirty="0"/>
              <a:t> | </a:t>
            </a:r>
            <a:r>
              <a:rPr lang="ja-JP" altLang="en-US"/>
              <a:t>近隣平均補完</a:t>
            </a:r>
            <a:endParaRPr kumimoji="1" lang="ja-JP" altLang="en-US"/>
          </a:p>
        </p:txBody>
      </p:sp>
      <p:sp>
        <p:nvSpPr>
          <p:cNvPr id="3" name="コンテンツ プレースホルダー 2">
            <a:extLst>
              <a:ext uri="{FF2B5EF4-FFF2-40B4-BE49-F238E27FC236}">
                <a16:creationId xmlns:a16="http://schemas.microsoft.com/office/drawing/2014/main" id="{05DE2304-8A53-4E4F-A047-BD1B8BE2D7FA}"/>
              </a:ext>
            </a:extLst>
          </p:cNvPr>
          <p:cNvSpPr>
            <a:spLocks noGrp="1"/>
          </p:cNvSpPr>
          <p:nvPr>
            <p:ph idx="1"/>
          </p:nvPr>
        </p:nvSpPr>
        <p:spPr/>
        <p:txBody>
          <a:bodyPr/>
          <a:lstStyle/>
          <a:p>
            <a:r>
              <a:rPr lang="ja-JP" altLang="en-US" b="1"/>
              <a:t>近隣平均補完</a:t>
            </a:r>
            <a:r>
              <a:rPr lang="en-US" altLang="ja-JP" sz="2400" dirty="0"/>
              <a:t>       </a:t>
            </a:r>
          </a:p>
          <a:p>
            <a:pPr lvl="1"/>
            <a:r>
              <a:rPr lang="ja-JP" altLang="en-US"/>
              <a:t>欠損値を欠損していない近隣ノードの特徴量の平均値で補完するアプローチ</a:t>
            </a:r>
            <a:endParaRPr lang="en-US" altLang="ja-JP" dirty="0"/>
          </a:p>
          <a:p>
            <a:r>
              <a:rPr lang="ja-JP" altLang="en-US" b="1"/>
              <a:t>式</a:t>
            </a:r>
            <a:endParaRPr lang="en-US" altLang="ja-JP" b="1" dirty="0"/>
          </a:p>
          <a:p>
            <a:endParaRPr lang="en-US" altLang="ja-JP" b="1" dirty="0"/>
          </a:p>
          <a:p>
            <a:pPr marL="0" indent="0">
              <a:buNone/>
            </a:pPr>
            <a:endParaRPr lang="en-US" altLang="ja-JP" b="1" dirty="0"/>
          </a:p>
          <a:p>
            <a:endParaRPr lang="en-US" altLang="ja-JP" b="1" dirty="0"/>
          </a:p>
          <a:p>
            <a:r>
              <a:rPr lang="ja-JP" altLang="en-US" b="1"/>
              <a:t>強みと弱み</a:t>
            </a:r>
            <a:endParaRPr lang="en-US" altLang="ja-JP" b="1"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9285D137-E6CB-E84D-B447-6CD9229964EF}"/>
                  </a:ext>
                </a:extLst>
              </p:cNvPr>
              <p:cNvSpPr txBox="1"/>
              <p:nvPr/>
            </p:nvSpPr>
            <p:spPr>
              <a:xfrm>
                <a:off x="2145396" y="4141113"/>
                <a:ext cx="7627681" cy="708079"/>
              </a:xfrm>
              <a:prstGeom prst="rect">
                <a:avLst/>
              </a:prstGeom>
              <a:noFill/>
            </p:spPr>
            <p:txBody>
              <a:bodyPr wrap="square" rtlCol="0">
                <a:spAutoFit/>
              </a:bodyPr>
              <a:lstStyle/>
              <a:p>
                <a14:m>
                  <m:oMath xmlns:m="http://schemas.openxmlformats.org/officeDocument/2006/math">
                    <m:sSubSup>
                      <m:sSubSupPr>
                        <m:ctrlPr>
                          <a:rPr lang="en-US" altLang="ja-JP" sz="2000" i="1" smtClean="0">
                            <a:latin typeface="Cambria Math" panose="02040503050406030204" pitchFamily="18" charset="0"/>
                          </a:rPr>
                        </m:ctrlPr>
                      </m:sSubSupPr>
                      <m:e>
                        <m:r>
                          <a:rPr lang="en-US" altLang="ja-JP" sz="2000" i="1">
                            <a:latin typeface="Cambria Math" panose="02040503050406030204" pitchFamily="18" charset="0"/>
                          </a:rPr>
                          <m:t>𝑁</m:t>
                        </m:r>
                      </m:e>
                      <m:sub>
                        <m:r>
                          <a:rPr lang="en-US" altLang="ja-JP" sz="2000" b="0" i="1" smtClean="0">
                            <a:latin typeface="Cambria Math" panose="02040503050406030204" pitchFamily="18" charset="0"/>
                          </a:rPr>
                          <m:t>𝑖</m:t>
                        </m:r>
                      </m:sub>
                      <m:sup>
                        <m:r>
                          <a:rPr lang="en-US" altLang="ja-JP" sz="2000" i="1">
                            <a:latin typeface="Cambria Math" panose="02040503050406030204" pitchFamily="18" charset="0"/>
                          </a:rPr>
                          <m:t>′</m:t>
                        </m:r>
                      </m:sup>
                    </m:sSubSup>
                    <m:r>
                      <a:rPr lang="en-US" altLang="ja-JP" sz="2000" i="1">
                        <a:latin typeface="Cambria Math" panose="02040503050406030204" pitchFamily="18" charset="0"/>
                      </a:rPr>
                      <m:t> </m:t>
                    </m:r>
                    <m:r>
                      <a:rPr lang="en-US" altLang="ja-JP" sz="2000" b="0" i="0" smtClean="0">
                        <a:latin typeface="Cambria Math" panose="02040503050406030204" pitchFamily="18" charset="0"/>
                      </a:rPr>
                      <m:t>: </m:t>
                    </m:r>
                  </m:oMath>
                </a14:m>
                <a:r>
                  <a:rPr lang="ja-JP" altLang="en-US" sz="2000"/>
                  <a:t>ノード</a:t>
                </a:r>
                <a14:m>
                  <m:oMath xmlns:m="http://schemas.openxmlformats.org/officeDocument/2006/math">
                    <m:r>
                      <a:rPr lang="en-US" altLang="ja-JP" sz="2000" b="0" i="1" smtClean="0">
                        <a:latin typeface="Cambria Math" panose="02040503050406030204" pitchFamily="18" charset="0"/>
                      </a:rPr>
                      <m:t>𝑖</m:t>
                    </m:r>
                  </m:oMath>
                </a14:m>
                <a:r>
                  <a:rPr lang="ja-JP" altLang="en-US" sz="2000"/>
                  <a:t>に隣接した欠損値を持たない</a:t>
                </a:r>
                <a:endParaRPr lang="en-US" altLang="ja-JP" sz="2000" dirty="0"/>
              </a:p>
              <a:p>
                <a:r>
                  <a:rPr lang="en-US" altLang="ja-JP" sz="2000" dirty="0"/>
                  <a:t>        </a:t>
                </a:r>
                <a:r>
                  <a:rPr lang="ja-JP" altLang="en-US" sz="2000"/>
                  <a:t>ノードの集合</a:t>
                </a:r>
                <a:endParaRPr kumimoji="1" lang="ja-JP" altLang="en-US" sz="2000"/>
              </a:p>
            </p:txBody>
          </p:sp>
        </mc:Choice>
        <mc:Fallback xmlns="">
          <p:sp>
            <p:nvSpPr>
              <p:cNvPr id="5" name="テキスト ボックス 4">
                <a:extLst>
                  <a:ext uri="{FF2B5EF4-FFF2-40B4-BE49-F238E27FC236}">
                    <a16:creationId xmlns:a16="http://schemas.microsoft.com/office/drawing/2014/main" id="{9285D137-E6CB-E84D-B447-6CD9229964EF}"/>
                  </a:ext>
                </a:extLst>
              </p:cNvPr>
              <p:cNvSpPr txBox="1">
                <a:spLocks noRot="1" noChangeAspect="1" noMove="1" noResize="1" noEditPoints="1" noAdjustHandles="1" noChangeArrowheads="1" noChangeShapeType="1" noTextEdit="1"/>
              </p:cNvSpPr>
              <p:nvPr/>
            </p:nvSpPr>
            <p:spPr>
              <a:xfrm>
                <a:off x="2145396" y="4141113"/>
                <a:ext cx="7627681" cy="708079"/>
              </a:xfrm>
              <a:prstGeom prst="rect">
                <a:avLst/>
              </a:prstGeom>
              <a:blipFill>
                <a:blip r:embed="rId3"/>
                <a:stretch>
                  <a:fillRect t="-1754" b="-12281"/>
                </a:stretch>
              </a:blipFill>
            </p:spPr>
            <p:txBody>
              <a:bodyPr/>
              <a:lstStyle/>
              <a:p>
                <a:r>
                  <a:rPr lang="ja-JP" altLang="en-US">
                    <a:noFill/>
                  </a:rPr>
                  <a:t> </a:t>
                </a:r>
              </a:p>
            </p:txBody>
          </p:sp>
        </mc:Fallback>
      </mc:AlternateContent>
      <p:sp>
        <p:nvSpPr>
          <p:cNvPr id="6" name="左中かっこ 5">
            <a:extLst>
              <a:ext uri="{FF2B5EF4-FFF2-40B4-BE49-F238E27FC236}">
                <a16:creationId xmlns:a16="http://schemas.microsoft.com/office/drawing/2014/main" id="{DBD8D6F9-5D88-DE4C-A3F1-9B9BBFC7A8D3}"/>
              </a:ext>
            </a:extLst>
          </p:cNvPr>
          <p:cNvSpPr/>
          <p:nvPr/>
        </p:nvSpPr>
        <p:spPr>
          <a:xfrm>
            <a:off x="1680116" y="3078168"/>
            <a:ext cx="429017" cy="169666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F352489-B134-F64E-936F-047764D14657}"/>
              </a:ext>
            </a:extLst>
          </p:cNvPr>
          <p:cNvSpPr txBox="1"/>
          <p:nvPr/>
        </p:nvSpPr>
        <p:spPr>
          <a:xfrm>
            <a:off x="1025822" y="5642183"/>
            <a:ext cx="8294074" cy="707886"/>
          </a:xfrm>
          <a:prstGeom prst="rect">
            <a:avLst/>
          </a:prstGeom>
          <a:noFill/>
        </p:spPr>
        <p:txBody>
          <a:bodyPr wrap="square" rtlCol="0">
            <a:spAutoFit/>
          </a:bodyPr>
          <a:lstStyle/>
          <a:p>
            <a:r>
              <a:rPr lang="ja-JP" altLang="en-US" sz="2000"/>
              <a:t>✅ </a:t>
            </a:r>
            <a:r>
              <a:rPr kumimoji="1" lang="ja-JP" altLang="en-US" sz="2000"/>
              <a:t>近隣ノードを用いて欠損値補完しているので</a:t>
            </a:r>
            <a:r>
              <a:rPr kumimoji="1" lang="en-US" altLang="ja-JP" sz="2000" dirty="0"/>
              <a:t>GNN</a:t>
            </a:r>
            <a:r>
              <a:rPr lang="ja-JP" altLang="en-US" sz="2000"/>
              <a:t>を用いやすい</a:t>
            </a:r>
            <a:endParaRPr kumimoji="1" lang="en-US" altLang="ja-JP" sz="2000" dirty="0"/>
          </a:p>
          <a:p>
            <a:r>
              <a:rPr lang="ja-JP" altLang="en-US" sz="2000"/>
              <a:t>❌ </a:t>
            </a:r>
            <a:r>
              <a:rPr kumimoji="1" lang="ja-JP" altLang="en-US" sz="2000"/>
              <a:t>欠損率が高い場合、近隣ノード全てが欠損値を持つ場合がある</a:t>
            </a:r>
          </a:p>
        </p:txBody>
      </p:sp>
      <p:grpSp>
        <p:nvGrpSpPr>
          <p:cNvPr id="8" name="グループ化 7">
            <a:extLst>
              <a:ext uri="{FF2B5EF4-FFF2-40B4-BE49-F238E27FC236}">
                <a16:creationId xmlns:a16="http://schemas.microsoft.com/office/drawing/2014/main" id="{5F2E29CA-2673-9F41-BD4B-657F982E93F0}"/>
              </a:ext>
            </a:extLst>
          </p:cNvPr>
          <p:cNvGrpSpPr/>
          <p:nvPr/>
        </p:nvGrpSpPr>
        <p:grpSpPr>
          <a:xfrm>
            <a:off x="8256797" y="2765022"/>
            <a:ext cx="2597799" cy="3028350"/>
            <a:chOff x="6496783" y="2914221"/>
            <a:chExt cx="2217129" cy="2561282"/>
          </a:xfrm>
        </p:grpSpPr>
        <p:sp>
          <p:nvSpPr>
            <p:cNvPr id="9" name="円/楕円 8">
              <a:extLst>
                <a:ext uri="{FF2B5EF4-FFF2-40B4-BE49-F238E27FC236}">
                  <a16:creationId xmlns:a16="http://schemas.microsoft.com/office/drawing/2014/main" id="{88DCE524-4945-D74E-B4C7-44E8CC209614}"/>
                </a:ext>
              </a:extLst>
            </p:cNvPr>
            <p:cNvSpPr/>
            <p:nvPr/>
          </p:nvSpPr>
          <p:spPr>
            <a:xfrm>
              <a:off x="7224763" y="348193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10" name="円/楕円 9">
              <a:extLst>
                <a:ext uri="{FF2B5EF4-FFF2-40B4-BE49-F238E27FC236}">
                  <a16:creationId xmlns:a16="http://schemas.microsoft.com/office/drawing/2014/main" id="{FC6CB61A-1BA5-1244-A8A0-319DA6FE0798}"/>
                </a:ext>
              </a:extLst>
            </p:cNvPr>
            <p:cNvSpPr/>
            <p:nvPr/>
          </p:nvSpPr>
          <p:spPr>
            <a:xfrm>
              <a:off x="7655459" y="4285074"/>
              <a:ext cx="291548" cy="29154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11" name="円/楕円 10">
              <a:extLst>
                <a:ext uri="{FF2B5EF4-FFF2-40B4-BE49-F238E27FC236}">
                  <a16:creationId xmlns:a16="http://schemas.microsoft.com/office/drawing/2014/main" id="{1D1F73A1-E3C2-6D42-AF9C-D658EA22067B}"/>
                </a:ext>
              </a:extLst>
            </p:cNvPr>
            <p:cNvSpPr/>
            <p:nvPr/>
          </p:nvSpPr>
          <p:spPr>
            <a:xfrm>
              <a:off x="6647880" y="4430848"/>
              <a:ext cx="291548" cy="2915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12" name="円/楕円 11">
              <a:extLst>
                <a:ext uri="{FF2B5EF4-FFF2-40B4-BE49-F238E27FC236}">
                  <a16:creationId xmlns:a16="http://schemas.microsoft.com/office/drawing/2014/main" id="{E695C7F7-1550-3443-B0AE-44AAD26BF79C}"/>
                </a:ext>
              </a:extLst>
            </p:cNvPr>
            <p:cNvSpPr/>
            <p:nvPr/>
          </p:nvSpPr>
          <p:spPr>
            <a:xfrm>
              <a:off x="8422364" y="348193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13" name="円/楕円 12">
              <a:extLst>
                <a:ext uri="{FF2B5EF4-FFF2-40B4-BE49-F238E27FC236}">
                  <a16:creationId xmlns:a16="http://schemas.microsoft.com/office/drawing/2014/main" id="{848A2E22-3B21-CC47-82B4-65D9D29743DC}"/>
                </a:ext>
              </a:extLst>
            </p:cNvPr>
            <p:cNvSpPr/>
            <p:nvPr/>
          </p:nvSpPr>
          <p:spPr>
            <a:xfrm>
              <a:off x="8273277" y="499907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14" name="直線コネクタ 13">
              <a:extLst>
                <a:ext uri="{FF2B5EF4-FFF2-40B4-BE49-F238E27FC236}">
                  <a16:creationId xmlns:a16="http://schemas.microsoft.com/office/drawing/2014/main" id="{B353D561-9582-984C-9D20-EA38D571440C}"/>
                </a:ext>
              </a:extLst>
            </p:cNvPr>
            <p:cNvCxnSpPr>
              <a:cxnSpLocks/>
              <a:stCxn id="9" idx="3"/>
              <a:endCxn id="11" idx="0"/>
            </p:cNvCxnSpPr>
            <p:nvPr/>
          </p:nvCxnSpPr>
          <p:spPr>
            <a:xfrm flipH="1">
              <a:off x="6793654" y="3730790"/>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4852FED-B8DF-9940-929B-34EB8BCCFCBA}"/>
                </a:ext>
              </a:extLst>
            </p:cNvPr>
            <p:cNvCxnSpPr>
              <a:cxnSpLocks/>
              <a:stCxn id="10" idx="2"/>
            </p:cNvCxnSpPr>
            <p:nvPr/>
          </p:nvCxnSpPr>
          <p:spPr>
            <a:xfrm flipH="1">
              <a:off x="6939429" y="4430848"/>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914B41B-9A9D-5149-A4CD-643455235A20}"/>
                </a:ext>
              </a:extLst>
            </p:cNvPr>
            <p:cNvCxnSpPr>
              <a:cxnSpLocks/>
              <a:stCxn id="9" idx="5"/>
              <a:endCxn id="10" idx="0"/>
            </p:cNvCxnSpPr>
            <p:nvPr/>
          </p:nvCxnSpPr>
          <p:spPr>
            <a:xfrm>
              <a:off x="7473615" y="3730790"/>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1D26D14-6457-9440-A838-D58F7373D14A}"/>
                </a:ext>
              </a:extLst>
            </p:cNvPr>
            <p:cNvCxnSpPr>
              <a:cxnSpLocks/>
            </p:cNvCxnSpPr>
            <p:nvPr/>
          </p:nvCxnSpPr>
          <p:spPr>
            <a:xfrm flipH="1">
              <a:off x="7952330" y="3684808"/>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6292597A-75B7-574F-A5A0-B115AC69F1BA}"/>
                </a:ext>
              </a:extLst>
            </p:cNvPr>
            <p:cNvCxnSpPr>
              <a:cxnSpLocks/>
              <a:stCxn id="12" idx="2"/>
            </p:cNvCxnSpPr>
            <p:nvPr/>
          </p:nvCxnSpPr>
          <p:spPr>
            <a:xfrm flipH="1">
              <a:off x="7516312" y="3627712"/>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6F84A2B-5958-A042-B966-E62A58AD10A1}"/>
                </a:ext>
              </a:extLst>
            </p:cNvPr>
            <p:cNvCxnSpPr>
              <a:cxnSpLocks/>
              <a:stCxn id="10" idx="5"/>
            </p:cNvCxnSpPr>
            <p:nvPr/>
          </p:nvCxnSpPr>
          <p:spPr>
            <a:xfrm>
              <a:off x="7904311" y="4533926"/>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グループ化 19">
              <a:extLst>
                <a:ext uri="{FF2B5EF4-FFF2-40B4-BE49-F238E27FC236}">
                  <a16:creationId xmlns:a16="http://schemas.microsoft.com/office/drawing/2014/main" id="{5EF2A29B-0D0A-CA49-AE85-EA6A5249D57A}"/>
                </a:ext>
              </a:extLst>
            </p:cNvPr>
            <p:cNvGrpSpPr/>
            <p:nvPr/>
          </p:nvGrpSpPr>
          <p:grpSpPr>
            <a:xfrm>
              <a:off x="7033495" y="2971951"/>
              <a:ext cx="133708" cy="700984"/>
              <a:chOff x="7738423" y="3714117"/>
              <a:chExt cx="275680" cy="1075926"/>
            </a:xfrm>
          </p:grpSpPr>
          <p:sp>
            <p:nvSpPr>
              <p:cNvPr id="44" name="正方形/長方形 43">
                <a:extLst>
                  <a:ext uri="{FF2B5EF4-FFF2-40B4-BE49-F238E27FC236}">
                    <a16:creationId xmlns:a16="http://schemas.microsoft.com/office/drawing/2014/main" id="{6EE49DAF-38C9-2542-852F-B952FD48B445}"/>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35FC00A7-50B2-444C-B30B-B6756BC442BA}"/>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366BA6BE-EAC0-8647-9F6D-6166620AA07C}"/>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0B41D15C-826C-A545-AFE0-432280543D18}"/>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6B8B1E44-A8DA-9D4C-828C-BA00DF13BDAE}"/>
                </a:ext>
              </a:extLst>
            </p:cNvPr>
            <p:cNvGrpSpPr/>
            <p:nvPr/>
          </p:nvGrpSpPr>
          <p:grpSpPr>
            <a:xfrm>
              <a:off x="8206423" y="2914221"/>
              <a:ext cx="133708" cy="700984"/>
              <a:chOff x="7738423" y="3714117"/>
              <a:chExt cx="275680" cy="1075926"/>
            </a:xfrm>
          </p:grpSpPr>
          <p:sp>
            <p:nvSpPr>
              <p:cNvPr id="40" name="正方形/長方形 39">
                <a:extLst>
                  <a:ext uri="{FF2B5EF4-FFF2-40B4-BE49-F238E27FC236}">
                    <a16:creationId xmlns:a16="http://schemas.microsoft.com/office/drawing/2014/main" id="{5860171F-2BD4-B545-AA98-85E7F033F2B7}"/>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1291BD74-D8B7-7B44-A127-F806C55122AA}"/>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3D1CE26-4A14-6B4D-95A0-C0F4B636DCA2}"/>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D957E68D-0DA6-0B42-B2A3-36CF1E44E738}"/>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22" name="グループ化 21">
              <a:extLst>
                <a:ext uri="{FF2B5EF4-FFF2-40B4-BE49-F238E27FC236}">
                  <a16:creationId xmlns:a16="http://schemas.microsoft.com/office/drawing/2014/main" id="{AC875EB5-A071-D347-B3B1-49A7922228DB}"/>
                </a:ext>
              </a:extLst>
            </p:cNvPr>
            <p:cNvGrpSpPr/>
            <p:nvPr/>
          </p:nvGrpSpPr>
          <p:grpSpPr>
            <a:xfrm>
              <a:off x="8232342" y="4263022"/>
              <a:ext cx="133708" cy="700984"/>
              <a:chOff x="7738423" y="3714117"/>
              <a:chExt cx="275680" cy="1075926"/>
            </a:xfrm>
          </p:grpSpPr>
          <p:sp>
            <p:nvSpPr>
              <p:cNvPr id="36" name="正方形/長方形 35">
                <a:extLst>
                  <a:ext uri="{FF2B5EF4-FFF2-40B4-BE49-F238E27FC236}">
                    <a16:creationId xmlns:a16="http://schemas.microsoft.com/office/drawing/2014/main" id="{3D22D331-E4EA-8E4E-AB35-7D778AB9B95A}"/>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64E8F43B-E134-DF44-8C8F-ED69BD6F08DE}"/>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9504EF54-89C7-9242-8A26-70123395A991}"/>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046C2B44-EA17-7A43-AE8F-034E90ED15D6}"/>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23" name="グループ化 22">
              <a:extLst>
                <a:ext uri="{FF2B5EF4-FFF2-40B4-BE49-F238E27FC236}">
                  <a16:creationId xmlns:a16="http://schemas.microsoft.com/office/drawing/2014/main" id="{9A0B44E2-4D1F-7E4F-8C19-F79BF1A7F7FB}"/>
                </a:ext>
              </a:extLst>
            </p:cNvPr>
            <p:cNvGrpSpPr/>
            <p:nvPr/>
          </p:nvGrpSpPr>
          <p:grpSpPr>
            <a:xfrm>
              <a:off x="6496783" y="3817783"/>
              <a:ext cx="133708" cy="700984"/>
              <a:chOff x="7738423" y="3714117"/>
              <a:chExt cx="275680" cy="1075926"/>
            </a:xfrm>
            <a:solidFill>
              <a:schemeClr val="bg1"/>
            </a:solidFill>
          </p:grpSpPr>
          <p:sp>
            <p:nvSpPr>
              <p:cNvPr id="32" name="正方形/長方形 31">
                <a:extLst>
                  <a:ext uri="{FF2B5EF4-FFF2-40B4-BE49-F238E27FC236}">
                    <a16:creationId xmlns:a16="http://schemas.microsoft.com/office/drawing/2014/main" id="{01C4D580-5E1C-3841-B5B9-5FA6F1FB3304}"/>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3" name="正方形/長方形 32">
                <a:extLst>
                  <a:ext uri="{FF2B5EF4-FFF2-40B4-BE49-F238E27FC236}">
                    <a16:creationId xmlns:a16="http://schemas.microsoft.com/office/drawing/2014/main" id="{90379AAD-9654-C143-BF3C-72E69BF38163}"/>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4" name="正方形/長方形 33">
                <a:extLst>
                  <a:ext uri="{FF2B5EF4-FFF2-40B4-BE49-F238E27FC236}">
                    <a16:creationId xmlns:a16="http://schemas.microsoft.com/office/drawing/2014/main" id="{28F247D3-5897-8644-B08A-FD6739D2E96D}"/>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5" name="正方形/長方形 34">
                <a:extLst>
                  <a:ext uri="{FF2B5EF4-FFF2-40B4-BE49-F238E27FC236}">
                    <a16:creationId xmlns:a16="http://schemas.microsoft.com/office/drawing/2014/main" id="{E23B98BF-8A52-554E-AD8A-E542EAF18896}"/>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grpSp>
        <p:grpSp>
          <p:nvGrpSpPr>
            <p:cNvPr id="24" name="グループ化 23">
              <a:extLst>
                <a:ext uri="{FF2B5EF4-FFF2-40B4-BE49-F238E27FC236}">
                  <a16:creationId xmlns:a16="http://schemas.microsoft.com/office/drawing/2014/main" id="{4856F236-08F7-BE49-A760-7D85CD9CA22B}"/>
                </a:ext>
              </a:extLst>
            </p:cNvPr>
            <p:cNvGrpSpPr/>
            <p:nvPr/>
          </p:nvGrpSpPr>
          <p:grpSpPr>
            <a:xfrm>
              <a:off x="7404100" y="3903656"/>
              <a:ext cx="133708" cy="700984"/>
              <a:chOff x="7738423" y="3714117"/>
              <a:chExt cx="275680" cy="1075926"/>
            </a:xfrm>
            <a:solidFill>
              <a:schemeClr val="bg1"/>
            </a:solidFill>
          </p:grpSpPr>
          <p:sp>
            <p:nvSpPr>
              <p:cNvPr id="28" name="正方形/長方形 27">
                <a:extLst>
                  <a:ext uri="{FF2B5EF4-FFF2-40B4-BE49-F238E27FC236}">
                    <a16:creationId xmlns:a16="http://schemas.microsoft.com/office/drawing/2014/main" id="{7DA330C2-5984-FA41-A74A-EA3355BB905A}"/>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29" name="正方形/長方形 28">
                <a:extLst>
                  <a:ext uri="{FF2B5EF4-FFF2-40B4-BE49-F238E27FC236}">
                    <a16:creationId xmlns:a16="http://schemas.microsoft.com/office/drawing/2014/main" id="{2234494D-4C45-114D-98C7-932F942206A4}"/>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0" name="正方形/長方形 29">
                <a:extLst>
                  <a:ext uri="{FF2B5EF4-FFF2-40B4-BE49-F238E27FC236}">
                    <a16:creationId xmlns:a16="http://schemas.microsoft.com/office/drawing/2014/main" id="{D0193D48-3F01-E747-AC32-BF1AC1228744}"/>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1" name="正方形/長方形 30">
                <a:extLst>
                  <a:ext uri="{FF2B5EF4-FFF2-40B4-BE49-F238E27FC236}">
                    <a16:creationId xmlns:a16="http://schemas.microsoft.com/office/drawing/2014/main" id="{3A636E8D-3F17-0C41-95A5-B183A5D56F4C}"/>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grpSp>
        <p:sp>
          <p:nvSpPr>
            <p:cNvPr id="25" name="下カーブ矢印 24">
              <a:extLst>
                <a:ext uri="{FF2B5EF4-FFF2-40B4-BE49-F238E27FC236}">
                  <a16:creationId xmlns:a16="http://schemas.microsoft.com/office/drawing/2014/main" id="{F2D399FA-7558-9845-9AAE-EEF305AA6F66}"/>
                </a:ext>
              </a:extLst>
            </p:cNvPr>
            <p:cNvSpPr/>
            <p:nvPr/>
          </p:nvSpPr>
          <p:spPr>
            <a:xfrm rot="3672818">
              <a:off x="7430780" y="3698971"/>
              <a:ext cx="781835" cy="260715"/>
            </a:xfrm>
            <a:prstGeom prst="curvedDownArrow">
              <a:avLst>
                <a:gd name="adj1" fmla="val 7856"/>
                <a:gd name="adj2" fmla="val 50000"/>
                <a:gd name="adj3" fmla="val 2071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下カーブ矢印 25">
              <a:extLst>
                <a:ext uri="{FF2B5EF4-FFF2-40B4-BE49-F238E27FC236}">
                  <a16:creationId xmlns:a16="http://schemas.microsoft.com/office/drawing/2014/main" id="{FBCAF257-5882-844B-95E8-9FAB3A88C91A}"/>
                </a:ext>
              </a:extLst>
            </p:cNvPr>
            <p:cNvSpPr/>
            <p:nvPr/>
          </p:nvSpPr>
          <p:spPr>
            <a:xfrm rot="3256252" flipH="1" flipV="1">
              <a:off x="7343809" y="4831350"/>
              <a:ext cx="926947" cy="361359"/>
            </a:xfrm>
            <a:prstGeom prst="curvedDownArrow">
              <a:avLst>
                <a:gd name="adj1" fmla="val 7856"/>
                <a:gd name="adj2" fmla="val 50000"/>
                <a:gd name="adj3" fmla="val 2071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下カーブ矢印 26">
              <a:extLst>
                <a:ext uri="{FF2B5EF4-FFF2-40B4-BE49-F238E27FC236}">
                  <a16:creationId xmlns:a16="http://schemas.microsoft.com/office/drawing/2014/main" id="{84200B05-667E-DB4F-9655-0A1B65702635}"/>
                </a:ext>
              </a:extLst>
            </p:cNvPr>
            <p:cNvSpPr/>
            <p:nvPr/>
          </p:nvSpPr>
          <p:spPr>
            <a:xfrm rot="7524364">
              <a:off x="7843491" y="4060530"/>
              <a:ext cx="885541" cy="150617"/>
            </a:xfrm>
            <a:prstGeom prst="curvedDownArrow">
              <a:avLst>
                <a:gd name="adj1" fmla="val 7856"/>
                <a:gd name="adj2" fmla="val 50000"/>
                <a:gd name="adj3" fmla="val 2071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48" name="スライド番号プレースホルダー 47">
            <a:extLst>
              <a:ext uri="{FF2B5EF4-FFF2-40B4-BE49-F238E27FC236}">
                <a16:creationId xmlns:a16="http://schemas.microsoft.com/office/drawing/2014/main" id="{6955207C-FDEC-9D4D-AA8B-DC69B194B944}"/>
              </a:ext>
            </a:extLst>
          </p:cNvPr>
          <p:cNvSpPr>
            <a:spLocks noGrp="1"/>
          </p:cNvSpPr>
          <p:nvPr>
            <p:ph type="sldNum" sz="quarter" idx="12"/>
          </p:nvPr>
        </p:nvSpPr>
        <p:spPr/>
        <p:txBody>
          <a:bodyPr/>
          <a:lstStyle/>
          <a:p>
            <a:fld id="{FA12595E-B1A9-9E4B-81EE-990832342503}" type="slidenum">
              <a:rPr kumimoji="1" lang="ja-JP" altLang="en-US" smtClean="0"/>
              <a:t>16</a:t>
            </a:fld>
            <a:endParaRPr kumimoji="1" lang="ja-JP" altLang="en-US"/>
          </a:p>
        </p:txBody>
      </p:sp>
      <p:pic>
        <p:nvPicPr>
          <p:cNvPr id="50" name="図 49">
            <a:extLst>
              <a:ext uri="{FF2B5EF4-FFF2-40B4-BE49-F238E27FC236}">
                <a16:creationId xmlns:a16="http://schemas.microsoft.com/office/drawing/2014/main" id="{400C4D46-366C-2845-97BC-F4752DA728DC}"/>
              </a:ext>
            </a:extLst>
          </p:cNvPr>
          <p:cNvPicPr>
            <a:picLocks noChangeAspect="1"/>
          </p:cNvPicPr>
          <p:nvPr/>
        </p:nvPicPr>
        <p:blipFill>
          <a:blip r:embed="rId4"/>
          <a:stretch>
            <a:fillRect/>
          </a:stretch>
        </p:blipFill>
        <p:spPr>
          <a:xfrm>
            <a:off x="2076318" y="2898781"/>
            <a:ext cx="5494452" cy="1229267"/>
          </a:xfrm>
          <a:prstGeom prst="rect">
            <a:avLst/>
          </a:prstGeom>
        </p:spPr>
      </p:pic>
      <p:sp>
        <p:nvSpPr>
          <p:cNvPr id="176" name="下カーブ矢印 175">
            <a:extLst>
              <a:ext uri="{FF2B5EF4-FFF2-40B4-BE49-F238E27FC236}">
                <a16:creationId xmlns:a16="http://schemas.microsoft.com/office/drawing/2014/main" id="{C1FA9C38-F9D7-8D4B-8FEE-0FA747A0C1C8}"/>
              </a:ext>
            </a:extLst>
          </p:cNvPr>
          <p:cNvSpPr/>
          <p:nvPr/>
        </p:nvSpPr>
        <p:spPr>
          <a:xfrm rot="7463098" flipV="1">
            <a:off x="8239608" y="3975609"/>
            <a:ext cx="983199" cy="207173"/>
          </a:xfrm>
          <a:prstGeom prst="curvedDownArrow">
            <a:avLst>
              <a:gd name="adj1" fmla="val 7856"/>
              <a:gd name="adj2" fmla="val 50000"/>
              <a:gd name="adj3" fmla="val 207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366781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EF6538-91E9-5A4B-841F-CC63D6EB3B37}"/>
              </a:ext>
            </a:extLst>
          </p:cNvPr>
          <p:cNvSpPr>
            <a:spLocks noGrp="1"/>
          </p:cNvSpPr>
          <p:nvPr>
            <p:ph type="title"/>
          </p:nvPr>
        </p:nvSpPr>
        <p:spPr/>
        <p:txBody>
          <a:bodyPr/>
          <a:lstStyle/>
          <a:p>
            <a:r>
              <a:rPr lang="ja-JP" altLang="en-US"/>
              <a:t>提案手法</a:t>
            </a:r>
            <a:r>
              <a:rPr lang="en-US" altLang="ja-JP" dirty="0"/>
              <a:t> | </a:t>
            </a:r>
            <a:r>
              <a:rPr lang="ja-JP" altLang="en-US"/>
              <a:t>近隣再帰補完</a:t>
            </a:r>
            <a:endParaRPr kumimoji="1" lang="ja-JP" altLang="en-US"/>
          </a:p>
        </p:txBody>
      </p:sp>
      <p:sp>
        <p:nvSpPr>
          <p:cNvPr id="3" name="コンテンツ プレースホルダー 2">
            <a:extLst>
              <a:ext uri="{FF2B5EF4-FFF2-40B4-BE49-F238E27FC236}">
                <a16:creationId xmlns:a16="http://schemas.microsoft.com/office/drawing/2014/main" id="{BFAABAAA-209C-AD41-A500-B8AAA9CCFBFB}"/>
              </a:ext>
            </a:extLst>
          </p:cNvPr>
          <p:cNvSpPr>
            <a:spLocks noGrp="1"/>
          </p:cNvSpPr>
          <p:nvPr>
            <p:ph idx="1"/>
          </p:nvPr>
        </p:nvSpPr>
        <p:spPr/>
        <p:txBody>
          <a:bodyPr/>
          <a:lstStyle/>
          <a:p>
            <a:r>
              <a:rPr lang="ja-JP" altLang="en-US" sz="2400" b="1"/>
              <a:t>近隣再帰補完</a:t>
            </a:r>
            <a:r>
              <a:rPr lang="en-US" altLang="ja-JP" sz="2400" dirty="0"/>
              <a:t>  :</a:t>
            </a:r>
            <a:r>
              <a:rPr lang="ja-JP" altLang="en-US" sz="2000"/>
              <a:t>欠損値を近隣ノードを用いて再帰的に更新し補完するアプローチ</a:t>
            </a:r>
            <a:endParaRPr lang="en-US" altLang="ja-JP" sz="2000" dirty="0"/>
          </a:p>
          <a:p>
            <a:pPr marL="0" indent="0">
              <a:buNone/>
            </a:pPr>
            <a:endParaRPr kumimoji="1" lang="ja-JP" altLang="en-US"/>
          </a:p>
        </p:txBody>
      </p:sp>
      <p:sp>
        <p:nvSpPr>
          <p:cNvPr id="131" name="テキスト ボックス 130">
            <a:extLst>
              <a:ext uri="{FF2B5EF4-FFF2-40B4-BE49-F238E27FC236}">
                <a16:creationId xmlns:a16="http://schemas.microsoft.com/office/drawing/2014/main" id="{425C30EE-F8DC-984D-9CBA-82410A0CBE6B}"/>
              </a:ext>
            </a:extLst>
          </p:cNvPr>
          <p:cNvSpPr txBox="1"/>
          <p:nvPr/>
        </p:nvSpPr>
        <p:spPr>
          <a:xfrm>
            <a:off x="387620" y="5453841"/>
            <a:ext cx="7828942" cy="1200329"/>
          </a:xfrm>
          <a:prstGeom prst="rect">
            <a:avLst/>
          </a:prstGeom>
          <a:noFill/>
        </p:spPr>
        <p:txBody>
          <a:bodyPr wrap="square" rtlCol="0">
            <a:spAutoFit/>
          </a:bodyPr>
          <a:lstStyle/>
          <a:p>
            <a:r>
              <a:rPr lang="en-US" altLang="ja-JP" dirty="0"/>
              <a:t>※1: </a:t>
            </a:r>
            <a:r>
              <a:rPr lang="ja-JP" altLang="en-US"/>
              <a:t>欠損値を</a:t>
            </a:r>
            <a:r>
              <a:rPr lang="en-US" altLang="ja-JP" dirty="0"/>
              <a:t>0</a:t>
            </a:r>
            <a:r>
              <a:rPr lang="ja-JP" altLang="en-US"/>
              <a:t>埋め</a:t>
            </a:r>
            <a:endParaRPr lang="en-US" altLang="ja-JP" dirty="0"/>
          </a:p>
          <a:p>
            <a:endParaRPr lang="en-US" altLang="ja-JP" dirty="0"/>
          </a:p>
          <a:p>
            <a:r>
              <a:rPr lang="en-US" altLang="ja-JP" dirty="0"/>
              <a:t>※2: </a:t>
            </a:r>
            <a:r>
              <a:rPr lang="ja-JP" altLang="en-US"/>
              <a:t>欠損していたノードのみを再帰的に、そのノードと近隣ノードの平均　の特徴量を更新する</a:t>
            </a:r>
            <a:endParaRPr kumimoji="1" lang="ja-JP" altLang="en-US"/>
          </a:p>
        </p:txBody>
      </p:sp>
      <p:sp>
        <p:nvSpPr>
          <p:cNvPr id="134" name="スライド番号プレースホルダー 133">
            <a:extLst>
              <a:ext uri="{FF2B5EF4-FFF2-40B4-BE49-F238E27FC236}">
                <a16:creationId xmlns:a16="http://schemas.microsoft.com/office/drawing/2014/main" id="{94F47858-D013-6C42-8551-FE1089F87688}"/>
              </a:ext>
            </a:extLst>
          </p:cNvPr>
          <p:cNvSpPr>
            <a:spLocks noGrp="1"/>
          </p:cNvSpPr>
          <p:nvPr>
            <p:ph type="sldNum" sz="quarter" idx="12"/>
          </p:nvPr>
        </p:nvSpPr>
        <p:spPr/>
        <p:txBody>
          <a:bodyPr/>
          <a:lstStyle/>
          <a:p>
            <a:fld id="{FA12595E-B1A9-9E4B-81EE-990832342503}" type="slidenum">
              <a:rPr kumimoji="1" lang="ja-JP" altLang="en-US" smtClean="0"/>
              <a:t>17</a:t>
            </a:fld>
            <a:endParaRPr kumimoji="1" lang="ja-JP" altLang="en-US"/>
          </a:p>
        </p:txBody>
      </p:sp>
      <p:pic>
        <p:nvPicPr>
          <p:cNvPr id="136" name="図 135">
            <a:extLst>
              <a:ext uri="{FF2B5EF4-FFF2-40B4-BE49-F238E27FC236}">
                <a16:creationId xmlns:a16="http://schemas.microsoft.com/office/drawing/2014/main" id="{A66F453E-348B-0249-924A-FE203753DDC4}"/>
              </a:ext>
            </a:extLst>
          </p:cNvPr>
          <p:cNvPicPr>
            <a:picLocks noChangeAspect="1"/>
          </p:cNvPicPr>
          <p:nvPr/>
        </p:nvPicPr>
        <p:blipFill>
          <a:blip r:embed="rId3"/>
          <a:stretch>
            <a:fillRect/>
          </a:stretch>
        </p:blipFill>
        <p:spPr>
          <a:xfrm>
            <a:off x="2992318" y="5627071"/>
            <a:ext cx="5997515" cy="1278573"/>
          </a:xfrm>
          <a:prstGeom prst="rect">
            <a:avLst/>
          </a:prstGeom>
        </p:spPr>
      </p:pic>
      <p:grpSp>
        <p:nvGrpSpPr>
          <p:cNvPr id="301" name="グループ化 300">
            <a:extLst>
              <a:ext uri="{FF2B5EF4-FFF2-40B4-BE49-F238E27FC236}">
                <a16:creationId xmlns:a16="http://schemas.microsoft.com/office/drawing/2014/main" id="{755F2EF6-42E6-5140-8F28-33AF42CBCDA6}"/>
              </a:ext>
            </a:extLst>
          </p:cNvPr>
          <p:cNvGrpSpPr/>
          <p:nvPr/>
        </p:nvGrpSpPr>
        <p:grpSpPr>
          <a:xfrm>
            <a:off x="838200" y="2288748"/>
            <a:ext cx="9918314" cy="3319098"/>
            <a:chOff x="279786" y="521146"/>
            <a:chExt cx="11616016" cy="3623452"/>
          </a:xfrm>
        </p:grpSpPr>
        <p:grpSp>
          <p:nvGrpSpPr>
            <p:cNvPr id="302" name="グループ化 301">
              <a:extLst>
                <a:ext uri="{FF2B5EF4-FFF2-40B4-BE49-F238E27FC236}">
                  <a16:creationId xmlns:a16="http://schemas.microsoft.com/office/drawing/2014/main" id="{B07CBD07-7CBA-B243-86F2-65879D3F6494}"/>
                </a:ext>
              </a:extLst>
            </p:cNvPr>
            <p:cNvGrpSpPr/>
            <p:nvPr/>
          </p:nvGrpSpPr>
          <p:grpSpPr>
            <a:xfrm>
              <a:off x="279786" y="1070615"/>
              <a:ext cx="2384584" cy="2756973"/>
              <a:chOff x="6496783" y="2914221"/>
              <a:chExt cx="2217129" cy="2376405"/>
            </a:xfrm>
          </p:grpSpPr>
          <p:sp>
            <p:nvSpPr>
              <p:cNvPr id="390" name="円/楕円 389">
                <a:extLst>
                  <a:ext uri="{FF2B5EF4-FFF2-40B4-BE49-F238E27FC236}">
                    <a16:creationId xmlns:a16="http://schemas.microsoft.com/office/drawing/2014/main" id="{E831E491-9C0C-DC4E-8E0B-5402DD13A3B3}"/>
                  </a:ext>
                </a:extLst>
              </p:cNvPr>
              <p:cNvSpPr/>
              <p:nvPr/>
            </p:nvSpPr>
            <p:spPr>
              <a:xfrm>
                <a:off x="7224763" y="348193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391" name="円/楕円 390">
                <a:extLst>
                  <a:ext uri="{FF2B5EF4-FFF2-40B4-BE49-F238E27FC236}">
                    <a16:creationId xmlns:a16="http://schemas.microsoft.com/office/drawing/2014/main" id="{56392AD6-CE7D-C54B-9DEC-D1C3E77E79D6}"/>
                  </a:ext>
                </a:extLst>
              </p:cNvPr>
              <p:cNvSpPr/>
              <p:nvPr/>
            </p:nvSpPr>
            <p:spPr>
              <a:xfrm>
                <a:off x="7655459" y="4285074"/>
                <a:ext cx="291548" cy="2915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392" name="円/楕円 391">
                <a:extLst>
                  <a:ext uri="{FF2B5EF4-FFF2-40B4-BE49-F238E27FC236}">
                    <a16:creationId xmlns:a16="http://schemas.microsoft.com/office/drawing/2014/main" id="{6909E06F-A761-ED43-BDED-68AEA5353AD5}"/>
                  </a:ext>
                </a:extLst>
              </p:cNvPr>
              <p:cNvSpPr/>
              <p:nvPr/>
            </p:nvSpPr>
            <p:spPr>
              <a:xfrm>
                <a:off x="6647880" y="4430848"/>
                <a:ext cx="291548" cy="2915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393" name="円/楕円 392">
                <a:extLst>
                  <a:ext uri="{FF2B5EF4-FFF2-40B4-BE49-F238E27FC236}">
                    <a16:creationId xmlns:a16="http://schemas.microsoft.com/office/drawing/2014/main" id="{6CFB90E5-DFD6-4D4B-AE53-5343DC31CB57}"/>
                  </a:ext>
                </a:extLst>
              </p:cNvPr>
              <p:cNvSpPr/>
              <p:nvPr/>
            </p:nvSpPr>
            <p:spPr>
              <a:xfrm>
                <a:off x="8422364" y="348193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394" name="円/楕円 393">
                <a:extLst>
                  <a:ext uri="{FF2B5EF4-FFF2-40B4-BE49-F238E27FC236}">
                    <a16:creationId xmlns:a16="http://schemas.microsoft.com/office/drawing/2014/main" id="{DE7FF6A8-0F92-0540-93B5-EB22B0793F78}"/>
                  </a:ext>
                </a:extLst>
              </p:cNvPr>
              <p:cNvSpPr/>
              <p:nvPr/>
            </p:nvSpPr>
            <p:spPr>
              <a:xfrm>
                <a:off x="8273277" y="499907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395" name="直線コネクタ 394">
                <a:extLst>
                  <a:ext uri="{FF2B5EF4-FFF2-40B4-BE49-F238E27FC236}">
                    <a16:creationId xmlns:a16="http://schemas.microsoft.com/office/drawing/2014/main" id="{CDC5797B-B9D5-0E4F-8373-F259CDF4C23A}"/>
                  </a:ext>
                </a:extLst>
              </p:cNvPr>
              <p:cNvCxnSpPr>
                <a:cxnSpLocks/>
                <a:stCxn id="390" idx="3"/>
                <a:endCxn id="392" idx="0"/>
              </p:cNvCxnSpPr>
              <p:nvPr/>
            </p:nvCxnSpPr>
            <p:spPr>
              <a:xfrm flipH="1">
                <a:off x="6793654" y="3730790"/>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直線コネクタ 395">
                <a:extLst>
                  <a:ext uri="{FF2B5EF4-FFF2-40B4-BE49-F238E27FC236}">
                    <a16:creationId xmlns:a16="http://schemas.microsoft.com/office/drawing/2014/main" id="{FF03592B-85B4-0647-922E-D4E76FBBF189}"/>
                  </a:ext>
                </a:extLst>
              </p:cNvPr>
              <p:cNvCxnSpPr>
                <a:cxnSpLocks/>
                <a:stCxn id="391" idx="2"/>
              </p:cNvCxnSpPr>
              <p:nvPr/>
            </p:nvCxnSpPr>
            <p:spPr>
              <a:xfrm flipH="1">
                <a:off x="6939429" y="4430848"/>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直線コネクタ 396">
                <a:extLst>
                  <a:ext uri="{FF2B5EF4-FFF2-40B4-BE49-F238E27FC236}">
                    <a16:creationId xmlns:a16="http://schemas.microsoft.com/office/drawing/2014/main" id="{EB20CF66-0C51-FD48-9256-F86754BC9F8B}"/>
                  </a:ext>
                </a:extLst>
              </p:cNvPr>
              <p:cNvCxnSpPr>
                <a:cxnSpLocks/>
                <a:stCxn id="390" idx="5"/>
                <a:endCxn id="391" idx="0"/>
              </p:cNvCxnSpPr>
              <p:nvPr/>
            </p:nvCxnSpPr>
            <p:spPr>
              <a:xfrm>
                <a:off x="7473615" y="3730790"/>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直線コネクタ 397">
                <a:extLst>
                  <a:ext uri="{FF2B5EF4-FFF2-40B4-BE49-F238E27FC236}">
                    <a16:creationId xmlns:a16="http://schemas.microsoft.com/office/drawing/2014/main" id="{7EBC6BD1-E8AB-E34D-91D0-309FABB499EA}"/>
                  </a:ext>
                </a:extLst>
              </p:cNvPr>
              <p:cNvCxnSpPr>
                <a:cxnSpLocks/>
              </p:cNvCxnSpPr>
              <p:nvPr/>
            </p:nvCxnSpPr>
            <p:spPr>
              <a:xfrm flipH="1">
                <a:off x="7952330" y="3684808"/>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直線コネクタ 398">
                <a:extLst>
                  <a:ext uri="{FF2B5EF4-FFF2-40B4-BE49-F238E27FC236}">
                    <a16:creationId xmlns:a16="http://schemas.microsoft.com/office/drawing/2014/main" id="{5B2B6254-DF6D-DA45-B45E-4F3BBDC18225}"/>
                  </a:ext>
                </a:extLst>
              </p:cNvPr>
              <p:cNvCxnSpPr>
                <a:cxnSpLocks/>
                <a:stCxn id="393" idx="2"/>
              </p:cNvCxnSpPr>
              <p:nvPr/>
            </p:nvCxnSpPr>
            <p:spPr>
              <a:xfrm flipH="1">
                <a:off x="7516312" y="3627712"/>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直線コネクタ 399">
                <a:extLst>
                  <a:ext uri="{FF2B5EF4-FFF2-40B4-BE49-F238E27FC236}">
                    <a16:creationId xmlns:a16="http://schemas.microsoft.com/office/drawing/2014/main" id="{1DE4D6B6-AD12-8D42-90AF-1057ACCDA47D}"/>
                  </a:ext>
                </a:extLst>
              </p:cNvPr>
              <p:cNvCxnSpPr>
                <a:cxnSpLocks/>
                <a:stCxn id="391" idx="5"/>
              </p:cNvCxnSpPr>
              <p:nvPr/>
            </p:nvCxnSpPr>
            <p:spPr>
              <a:xfrm>
                <a:off x="7904311" y="4533926"/>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1" name="グループ化 400">
                <a:extLst>
                  <a:ext uri="{FF2B5EF4-FFF2-40B4-BE49-F238E27FC236}">
                    <a16:creationId xmlns:a16="http://schemas.microsoft.com/office/drawing/2014/main" id="{0A139113-9F16-A74E-828E-DDFB6C3D5940}"/>
                  </a:ext>
                </a:extLst>
              </p:cNvPr>
              <p:cNvGrpSpPr/>
              <p:nvPr/>
            </p:nvGrpSpPr>
            <p:grpSpPr>
              <a:xfrm>
                <a:off x="7033495" y="2971951"/>
                <a:ext cx="133708" cy="700984"/>
                <a:chOff x="7738423" y="3714117"/>
                <a:chExt cx="275680" cy="1075926"/>
              </a:xfrm>
            </p:grpSpPr>
            <p:sp>
              <p:nvSpPr>
                <p:cNvPr id="422" name="正方形/長方形 421">
                  <a:extLst>
                    <a:ext uri="{FF2B5EF4-FFF2-40B4-BE49-F238E27FC236}">
                      <a16:creationId xmlns:a16="http://schemas.microsoft.com/office/drawing/2014/main" id="{A7E99F0D-6E5A-0A49-9F45-009DA0249E8B}"/>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23" name="正方形/長方形 422">
                  <a:extLst>
                    <a:ext uri="{FF2B5EF4-FFF2-40B4-BE49-F238E27FC236}">
                      <a16:creationId xmlns:a16="http://schemas.microsoft.com/office/drawing/2014/main" id="{99C9BE1C-6E88-E145-94BF-FDDD944CF4C7}"/>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24" name="正方形/長方形 423">
                  <a:extLst>
                    <a:ext uri="{FF2B5EF4-FFF2-40B4-BE49-F238E27FC236}">
                      <a16:creationId xmlns:a16="http://schemas.microsoft.com/office/drawing/2014/main" id="{33F20663-DF6E-B549-9E86-D263614C700E}"/>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25" name="正方形/長方形 424">
                  <a:extLst>
                    <a:ext uri="{FF2B5EF4-FFF2-40B4-BE49-F238E27FC236}">
                      <a16:creationId xmlns:a16="http://schemas.microsoft.com/office/drawing/2014/main" id="{1CE084F4-DB31-AD4F-B0F8-FBF518299104}"/>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402" name="グループ化 401">
                <a:extLst>
                  <a:ext uri="{FF2B5EF4-FFF2-40B4-BE49-F238E27FC236}">
                    <a16:creationId xmlns:a16="http://schemas.microsoft.com/office/drawing/2014/main" id="{45490F6C-880E-BD41-B340-5EB18D88CDBC}"/>
                  </a:ext>
                </a:extLst>
              </p:cNvPr>
              <p:cNvGrpSpPr/>
              <p:nvPr/>
            </p:nvGrpSpPr>
            <p:grpSpPr>
              <a:xfrm>
                <a:off x="8206423" y="2914221"/>
                <a:ext cx="133708" cy="700984"/>
                <a:chOff x="7738423" y="3714117"/>
                <a:chExt cx="275680" cy="1075926"/>
              </a:xfrm>
            </p:grpSpPr>
            <p:sp>
              <p:nvSpPr>
                <p:cNvPr id="418" name="正方形/長方形 417">
                  <a:extLst>
                    <a:ext uri="{FF2B5EF4-FFF2-40B4-BE49-F238E27FC236}">
                      <a16:creationId xmlns:a16="http://schemas.microsoft.com/office/drawing/2014/main" id="{D17D8EAA-B883-694B-8E8E-30367F15E23C}"/>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19" name="正方形/長方形 418">
                  <a:extLst>
                    <a:ext uri="{FF2B5EF4-FFF2-40B4-BE49-F238E27FC236}">
                      <a16:creationId xmlns:a16="http://schemas.microsoft.com/office/drawing/2014/main" id="{6866F123-9B7C-3542-828B-FB4D0147DC96}"/>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20" name="正方形/長方形 419">
                  <a:extLst>
                    <a:ext uri="{FF2B5EF4-FFF2-40B4-BE49-F238E27FC236}">
                      <a16:creationId xmlns:a16="http://schemas.microsoft.com/office/drawing/2014/main" id="{11FA4588-C179-3D4C-AE4A-90FFE8244270}"/>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21" name="正方形/長方形 420">
                  <a:extLst>
                    <a:ext uri="{FF2B5EF4-FFF2-40B4-BE49-F238E27FC236}">
                      <a16:creationId xmlns:a16="http://schemas.microsoft.com/office/drawing/2014/main" id="{D6FF7F6E-97D6-0444-A220-CC999177AD62}"/>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403" name="グループ化 402">
                <a:extLst>
                  <a:ext uri="{FF2B5EF4-FFF2-40B4-BE49-F238E27FC236}">
                    <a16:creationId xmlns:a16="http://schemas.microsoft.com/office/drawing/2014/main" id="{166D5267-C848-0F41-9A52-8F504F3A1F46}"/>
                  </a:ext>
                </a:extLst>
              </p:cNvPr>
              <p:cNvGrpSpPr/>
              <p:nvPr/>
            </p:nvGrpSpPr>
            <p:grpSpPr>
              <a:xfrm>
                <a:off x="8232342" y="4263022"/>
                <a:ext cx="133708" cy="700984"/>
                <a:chOff x="7738423" y="3714117"/>
                <a:chExt cx="275680" cy="1075926"/>
              </a:xfrm>
            </p:grpSpPr>
            <p:sp>
              <p:nvSpPr>
                <p:cNvPr id="414" name="正方形/長方形 413">
                  <a:extLst>
                    <a:ext uri="{FF2B5EF4-FFF2-40B4-BE49-F238E27FC236}">
                      <a16:creationId xmlns:a16="http://schemas.microsoft.com/office/drawing/2014/main" id="{23EF7C5B-B505-9C4B-A31A-947E47E82C23}"/>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15" name="正方形/長方形 414">
                  <a:extLst>
                    <a:ext uri="{FF2B5EF4-FFF2-40B4-BE49-F238E27FC236}">
                      <a16:creationId xmlns:a16="http://schemas.microsoft.com/office/drawing/2014/main" id="{A69E29DF-D2A6-E848-BE23-C44AC18455DE}"/>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16" name="正方形/長方形 415">
                  <a:extLst>
                    <a:ext uri="{FF2B5EF4-FFF2-40B4-BE49-F238E27FC236}">
                      <a16:creationId xmlns:a16="http://schemas.microsoft.com/office/drawing/2014/main" id="{6DC4787B-E95F-6C45-B6EC-071938C90712}"/>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17" name="正方形/長方形 416">
                  <a:extLst>
                    <a:ext uri="{FF2B5EF4-FFF2-40B4-BE49-F238E27FC236}">
                      <a16:creationId xmlns:a16="http://schemas.microsoft.com/office/drawing/2014/main" id="{D1B872B0-D9FC-F349-8DB1-7E328B465572}"/>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404" name="グループ化 403">
                <a:extLst>
                  <a:ext uri="{FF2B5EF4-FFF2-40B4-BE49-F238E27FC236}">
                    <a16:creationId xmlns:a16="http://schemas.microsoft.com/office/drawing/2014/main" id="{12865DA9-F795-B945-876F-A957942F10E0}"/>
                  </a:ext>
                </a:extLst>
              </p:cNvPr>
              <p:cNvGrpSpPr/>
              <p:nvPr/>
            </p:nvGrpSpPr>
            <p:grpSpPr>
              <a:xfrm>
                <a:off x="6496783" y="3817783"/>
                <a:ext cx="133708" cy="700984"/>
                <a:chOff x="7738423" y="3714117"/>
                <a:chExt cx="275680" cy="1075926"/>
              </a:xfrm>
              <a:solidFill>
                <a:schemeClr val="bg1"/>
              </a:solidFill>
            </p:grpSpPr>
            <p:sp>
              <p:nvSpPr>
                <p:cNvPr id="410" name="正方形/長方形 409">
                  <a:extLst>
                    <a:ext uri="{FF2B5EF4-FFF2-40B4-BE49-F238E27FC236}">
                      <a16:creationId xmlns:a16="http://schemas.microsoft.com/office/drawing/2014/main" id="{6BA828B7-0AA8-3C47-AD8F-2326A4275B11}"/>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411" name="正方形/長方形 410">
                  <a:extLst>
                    <a:ext uri="{FF2B5EF4-FFF2-40B4-BE49-F238E27FC236}">
                      <a16:creationId xmlns:a16="http://schemas.microsoft.com/office/drawing/2014/main" id="{6F6DC4B5-6129-F846-B696-890CA8536065}"/>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412" name="正方形/長方形 411">
                  <a:extLst>
                    <a:ext uri="{FF2B5EF4-FFF2-40B4-BE49-F238E27FC236}">
                      <a16:creationId xmlns:a16="http://schemas.microsoft.com/office/drawing/2014/main" id="{156CFC5B-9519-CD4B-8EE7-065CB6BDD003}"/>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413" name="正方形/長方形 412">
                  <a:extLst>
                    <a:ext uri="{FF2B5EF4-FFF2-40B4-BE49-F238E27FC236}">
                      <a16:creationId xmlns:a16="http://schemas.microsoft.com/office/drawing/2014/main" id="{CBDF41B1-0E68-CB40-AFCE-BC1A781881FB}"/>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grpSp>
          <p:grpSp>
            <p:nvGrpSpPr>
              <p:cNvPr id="405" name="グループ化 404">
                <a:extLst>
                  <a:ext uri="{FF2B5EF4-FFF2-40B4-BE49-F238E27FC236}">
                    <a16:creationId xmlns:a16="http://schemas.microsoft.com/office/drawing/2014/main" id="{E1C901F9-65AB-6244-8BDF-347CE4BD4A0D}"/>
                  </a:ext>
                </a:extLst>
              </p:cNvPr>
              <p:cNvGrpSpPr/>
              <p:nvPr/>
            </p:nvGrpSpPr>
            <p:grpSpPr>
              <a:xfrm>
                <a:off x="7404100" y="3903656"/>
                <a:ext cx="133708" cy="700984"/>
                <a:chOff x="7738423" y="3714117"/>
                <a:chExt cx="275680" cy="1075926"/>
              </a:xfrm>
              <a:solidFill>
                <a:schemeClr val="bg1"/>
              </a:solidFill>
            </p:grpSpPr>
            <p:sp>
              <p:nvSpPr>
                <p:cNvPr id="406" name="正方形/長方形 405">
                  <a:extLst>
                    <a:ext uri="{FF2B5EF4-FFF2-40B4-BE49-F238E27FC236}">
                      <a16:creationId xmlns:a16="http://schemas.microsoft.com/office/drawing/2014/main" id="{895E4059-E7CE-7E4F-BD02-97296CE8D0EE}"/>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407" name="正方形/長方形 406">
                  <a:extLst>
                    <a:ext uri="{FF2B5EF4-FFF2-40B4-BE49-F238E27FC236}">
                      <a16:creationId xmlns:a16="http://schemas.microsoft.com/office/drawing/2014/main" id="{D6D31373-A8E5-7C4F-8CD2-17235BC0A046}"/>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408" name="正方形/長方形 407">
                  <a:extLst>
                    <a:ext uri="{FF2B5EF4-FFF2-40B4-BE49-F238E27FC236}">
                      <a16:creationId xmlns:a16="http://schemas.microsoft.com/office/drawing/2014/main" id="{96B54AB2-995B-124E-9742-1475DFAEE2D0}"/>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409" name="正方形/長方形 408">
                  <a:extLst>
                    <a:ext uri="{FF2B5EF4-FFF2-40B4-BE49-F238E27FC236}">
                      <a16:creationId xmlns:a16="http://schemas.microsoft.com/office/drawing/2014/main" id="{7DD8F88A-BF04-1045-861C-7F2C55D7E351}"/>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grpSp>
        </p:grpSp>
        <p:sp>
          <p:nvSpPr>
            <p:cNvPr id="303" name="右矢印 302">
              <a:extLst>
                <a:ext uri="{FF2B5EF4-FFF2-40B4-BE49-F238E27FC236}">
                  <a16:creationId xmlns:a16="http://schemas.microsoft.com/office/drawing/2014/main" id="{2F22D08D-7BEA-744E-AADE-A5C5CE61C627}"/>
                </a:ext>
              </a:extLst>
            </p:cNvPr>
            <p:cNvSpPr/>
            <p:nvPr/>
          </p:nvSpPr>
          <p:spPr>
            <a:xfrm>
              <a:off x="2802621" y="2431860"/>
              <a:ext cx="533059" cy="43376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4" name="テキスト ボックス 303">
              <a:extLst>
                <a:ext uri="{FF2B5EF4-FFF2-40B4-BE49-F238E27FC236}">
                  <a16:creationId xmlns:a16="http://schemas.microsoft.com/office/drawing/2014/main" id="{385E3D12-3B37-184B-80C1-A06AE7AA75C3}"/>
                </a:ext>
              </a:extLst>
            </p:cNvPr>
            <p:cNvSpPr txBox="1"/>
            <p:nvPr/>
          </p:nvSpPr>
          <p:spPr>
            <a:xfrm>
              <a:off x="2701817" y="2980336"/>
              <a:ext cx="774571" cy="369332"/>
            </a:xfrm>
            <a:prstGeom prst="rect">
              <a:avLst/>
            </a:prstGeom>
            <a:noFill/>
          </p:spPr>
          <p:txBody>
            <a:bodyPr wrap="none" rtlCol="0">
              <a:spAutoFit/>
            </a:bodyPr>
            <a:lstStyle/>
            <a:p>
              <a:r>
                <a:rPr lang="en-US" altLang="ja-JP" dirty="0"/>
                <a:t>0</a:t>
              </a:r>
              <a:r>
                <a:rPr lang="ja-JP" altLang="en-US"/>
                <a:t>埋め</a:t>
              </a:r>
              <a:endParaRPr kumimoji="1" lang="ja-JP" altLang="en-US"/>
            </a:p>
          </p:txBody>
        </p:sp>
        <p:grpSp>
          <p:nvGrpSpPr>
            <p:cNvPr id="305" name="グループ化 304">
              <a:extLst>
                <a:ext uri="{FF2B5EF4-FFF2-40B4-BE49-F238E27FC236}">
                  <a16:creationId xmlns:a16="http://schemas.microsoft.com/office/drawing/2014/main" id="{CF51FC56-5002-9D40-8601-D072FDA6A38A}"/>
                </a:ext>
              </a:extLst>
            </p:cNvPr>
            <p:cNvGrpSpPr/>
            <p:nvPr/>
          </p:nvGrpSpPr>
          <p:grpSpPr>
            <a:xfrm>
              <a:off x="3569749" y="1049733"/>
              <a:ext cx="2676805" cy="2961490"/>
              <a:chOff x="3363382" y="2182944"/>
              <a:chExt cx="2523115" cy="2694523"/>
            </a:xfrm>
          </p:grpSpPr>
          <p:grpSp>
            <p:nvGrpSpPr>
              <p:cNvPr id="355" name="グループ化 354">
                <a:extLst>
                  <a:ext uri="{FF2B5EF4-FFF2-40B4-BE49-F238E27FC236}">
                    <a16:creationId xmlns:a16="http://schemas.microsoft.com/office/drawing/2014/main" id="{08722A28-1183-3845-B89C-23176C892AA7}"/>
                  </a:ext>
                </a:extLst>
              </p:cNvPr>
              <p:cNvGrpSpPr/>
              <p:nvPr/>
            </p:nvGrpSpPr>
            <p:grpSpPr>
              <a:xfrm>
                <a:off x="3599013" y="2182944"/>
                <a:ext cx="2287484" cy="2694523"/>
                <a:chOff x="6647880" y="2914221"/>
                <a:chExt cx="2066032" cy="2376405"/>
              </a:xfrm>
            </p:grpSpPr>
            <p:sp>
              <p:nvSpPr>
                <p:cNvPr id="364" name="円/楕円 363">
                  <a:extLst>
                    <a:ext uri="{FF2B5EF4-FFF2-40B4-BE49-F238E27FC236}">
                      <a16:creationId xmlns:a16="http://schemas.microsoft.com/office/drawing/2014/main" id="{55C74F57-0EC3-DE4B-A35D-B4D428F34DEE}"/>
                    </a:ext>
                  </a:extLst>
                </p:cNvPr>
                <p:cNvSpPr/>
                <p:nvPr/>
              </p:nvSpPr>
              <p:spPr>
                <a:xfrm>
                  <a:off x="7224763" y="348193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365" name="円/楕円 364">
                  <a:extLst>
                    <a:ext uri="{FF2B5EF4-FFF2-40B4-BE49-F238E27FC236}">
                      <a16:creationId xmlns:a16="http://schemas.microsoft.com/office/drawing/2014/main" id="{ED728ACF-067A-5B4A-87F1-87153C2766EA}"/>
                    </a:ext>
                  </a:extLst>
                </p:cNvPr>
                <p:cNvSpPr/>
                <p:nvPr/>
              </p:nvSpPr>
              <p:spPr>
                <a:xfrm>
                  <a:off x="7655459" y="4285074"/>
                  <a:ext cx="291548" cy="2915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366" name="円/楕円 365">
                  <a:extLst>
                    <a:ext uri="{FF2B5EF4-FFF2-40B4-BE49-F238E27FC236}">
                      <a16:creationId xmlns:a16="http://schemas.microsoft.com/office/drawing/2014/main" id="{7DF0C445-29AF-0B4C-9127-F10DA033CBB6}"/>
                    </a:ext>
                  </a:extLst>
                </p:cNvPr>
                <p:cNvSpPr/>
                <p:nvPr/>
              </p:nvSpPr>
              <p:spPr>
                <a:xfrm>
                  <a:off x="6647880" y="4430848"/>
                  <a:ext cx="291548" cy="2915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367" name="円/楕円 366">
                  <a:extLst>
                    <a:ext uri="{FF2B5EF4-FFF2-40B4-BE49-F238E27FC236}">
                      <a16:creationId xmlns:a16="http://schemas.microsoft.com/office/drawing/2014/main" id="{85D14978-2203-5946-85B2-D901C9A9A503}"/>
                    </a:ext>
                  </a:extLst>
                </p:cNvPr>
                <p:cNvSpPr/>
                <p:nvPr/>
              </p:nvSpPr>
              <p:spPr>
                <a:xfrm>
                  <a:off x="8422364" y="348193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368" name="円/楕円 367">
                  <a:extLst>
                    <a:ext uri="{FF2B5EF4-FFF2-40B4-BE49-F238E27FC236}">
                      <a16:creationId xmlns:a16="http://schemas.microsoft.com/office/drawing/2014/main" id="{069E4298-C566-1F4A-9C6B-78BB929ADDD4}"/>
                    </a:ext>
                  </a:extLst>
                </p:cNvPr>
                <p:cNvSpPr/>
                <p:nvPr/>
              </p:nvSpPr>
              <p:spPr>
                <a:xfrm>
                  <a:off x="8273277" y="499907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369" name="直線コネクタ 368">
                  <a:extLst>
                    <a:ext uri="{FF2B5EF4-FFF2-40B4-BE49-F238E27FC236}">
                      <a16:creationId xmlns:a16="http://schemas.microsoft.com/office/drawing/2014/main" id="{F5AB42E1-CEA8-BE48-BD7D-C614395F774D}"/>
                    </a:ext>
                  </a:extLst>
                </p:cNvPr>
                <p:cNvCxnSpPr>
                  <a:cxnSpLocks/>
                  <a:stCxn id="364" idx="3"/>
                  <a:endCxn id="366" idx="0"/>
                </p:cNvCxnSpPr>
                <p:nvPr/>
              </p:nvCxnSpPr>
              <p:spPr>
                <a:xfrm flipH="1">
                  <a:off x="6793654" y="3730790"/>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直線コネクタ 369">
                  <a:extLst>
                    <a:ext uri="{FF2B5EF4-FFF2-40B4-BE49-F238E27FC236}">
                      <a16:creationId xmlns:a16="http://schemas.microsoft.com/office/drawing/2014/main" id="{629E4F3A-5B54-A044-B8EC-D1029ECEE572}"/>
                    </a:ext>
                  </a:extLst>
                </p:cNvPr>
                <p:cNvCxnSpPr>
                  <a:cxnSpLocks/>
                  <a:stCxn id="365" idx="2"/>
                </p:cNvCxnSpPr>
                <p:nvPr/>
              </p:nvCxnSpPr>
              <p:spPr>
                <a:xfrm flipH="1">
                  <a:off x="6939429" y="4430848"/>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直線コネクタ 370">
                  <a:extLst>
                    <a:ext uri="{FF2B5EF4-FFF2-40B4-BE49-F238E27FC236}">
                      <a16:creationId xmlns:a16="http://schemas.microsoft.com/office/drawing/2014/main" id="{B580A9AB-00E6-A344-A00F-5D460C416903}"/>
                    </a:ext>
                  </a:extLst>
                </p:cNvPr>
                <p:cNvCxnSpPr>
                  <a:cxnSpLocks/>
                  <a:stCxn id="364" idx="5"/>
                  <a:endCxn id="365" idx="0"/>
                </p:cNvCxnSpPr>
                <p:nvPr/>
              </p:nvCxnSpPr>
              <p:spPr>
                <a:xfrm>
                  <a:off x="7473615" y="3730790"/>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直線コネクタ 371">
                  <a:extLst>
                    <a:ext uri="{FF2B5EF4-FFF2-40B4-BE49-F238E27FC236}">
                      <a16:creationId xmlns:a16="http://schemas.microsoft.com/office/drawing/2014/main" id="{52A13516-0E4D-5549-8747-1614C269FFDC}"/>
                    </a:ext>
                  </a:extLst>
                </p:cNvPr>
                <p:cNvCxnSpPr>
                  <a:cxnSpLocks/>
                </p:cNvCxnSpPr>
                <p:nvPr/>
              </p:nvCxnSpPr>
              <p:spPr>
                <a:xfrm flipH="1">
                  <a:off x="7952330" y="3684808"/>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直線コネクタ 372">
                  <a:extLst>
                    <a:ext uri="{FF2B5EF4-FFF2-40B4-BE49-F238E27FC236}">
                      <a16:creationId xmlns:a16="http://schemas.microsoft.com/office/drawing/2014/main" id="{FE31A3B4-BE8E-9E45-85CB-FCA1DDC2ACF8}"/>
                    </a:ext>
                  </a:extLst>
                </p:cNvPr>
                <p:cNvCxnSpPr>
                  <a:cxnSpLocks/>
                  <a:stCxn id="367" idx="2"/>
                </p:cNvCxnSpPr>
                <p:nvPr/>
              </p:nvCxnSpPr>
              <p:spPr>
                <a:xfrm flipH="1">
                  <a:off x="7516312" y="3627712"/>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直線コネクタ 373">
                  <a:extLst>
                    <a:ext uri="{FF2B5EF4-FFF2-40B4-BE49-F238E27FC236}">
                      <a16:creationId xmlns:a16="http://schemas.microsoft.com/office/drawing/2014/main" id="{177DA17B-D594-6A4E-896D-0CADA4FF7B09}"/>
                    </a:ext>
                  </a:extLst>
                </p:cNvPr>
                <p:cNvCxnSpPr>
                  <a:cxnSpLocks/>
                  <a:stCxn id="365" idx="5"/>
                </p:cNvCxnSpPr>
                <p:nvPr/>
              </p:nvCxnSpPr>
              <p:spPr>
                <a:xfrm>
                  <a:off x="7904311" y="4533926"/>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75" name="グループ化 374">
                  <a:extLst>
                    <a:ext uri="{FF2B5EF4-FFF2-40B4-BE49-F238E27FC236}">
                      <a16:creationId xmlns:a16="http://schemas.microsoft.com/office/drawing/2014/main" id="{576980D0-2844-E74C-B6BA-8E66A29005B9}"/>
                    </a:ext>
                  </a:extLst>
                </p:cNvPr>
                <p:cNvGrpSpPr/>
                <p:nvPr/>
              </p:nvGrpSpPr>
              <p:grpSpPr>
                <a:xfrm>
                  <a:off x="7033495" y="2971951"/>
                  <a:ext cx="133708" cy="700984"/>
                  <a:chOff x="7738423" y="3714117"/>
                  <a:chExt cx="275680" cy="1075926"/>
                </a:xfrm>
              </p:grpSpPr>
              <p:sp>
                <p:nvSpPr>
                  <p:cNvPr id="386" name="正方形/長方形 385">
                    <a:extLst>
                      <a:ext uri="{FF2B5EF4-FFF2-40B4-BE49-F238E27FC236}">
                        <a16:creationId xmlns:a16="http://schemas.microsoft.com/office/drawing/2014/main" id="{5FBF5FD0-127D-3044-971B-E1CAED445162}"/>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7" name="正方形/長方形 386">
                    <a:extLst>
                      <a:ext uri="{FF2B5EF4-FFF2-40B4-BE49-F238E27FC236}">
                        <a16:creationId xmlns:a16="http://schemas.microsoft.com/office/drawing/2014/main" id="{C08CD752-71D8-0A4B-8D2A-1969AD56E7E4}"/>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8" name="正方形/長方形 387">
                    <a:extLst>
                      <a:ext uri="{FF2B5EF4-FFF2-40B4-BE49-F238E27FC236}">
                        <a16:creationId xmlns:a16="http://schemas.microsoft.com/office/drawing/2014/main" id="{9F77595D-58C9-C646-815B-80D3A647AE70}"/>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9" name="正方形/長方形 388">
                    <a:extLst>
                      <a:ext uri="{FF2B5EF4-FFF2-40B4-BE49-F238E27FC236}">
                        <a16:creationId xmlns:a16="http://schemas.microsoft.com/office/drawing/2014/main" id="{443A3528-01C8-0D4E-9509-70D405235BA9}"/>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376" name="グループ化 375">
                  <a:extLst>
                    <a:ext uri="{FF2B5EF4-FFF2-40B4-BE49-F238E27FC236}">
                      <a16:creationId xmlns:a16="http://schemas.microsoft.com/office/drawing/2014/main" id="{ED2CDF20-13E7-D747-B247-668DD0A965C3}"/>
                    </a:ext>
                  </a:extLst>
                </p:cNvPr>
                <p:cNvGrpSpPr/>
                <p:nvPr/>
              </p:nvGrpSpPr>
              <p:grpSpPr>
                <a:xfrm>
                  <a:off x="8206423" y="2914221"/>
                  <a:ext cx="133708" cy="700984"/>
                  <a:chOff x="7738423" y="3714117"/>
                  <a:chExt cx="275680" cy="1075926"/>
                </a:xfrm>
              </p:grpSpPr>
              <p:sp>
                <p:nvSpPr>
                  <p:cNvPr id="382" name="正方形/長方形 381">
                    <a:extLst>
                      <a:ext uri="{FF2B5EF4-FFF2-40B4-BE49-F238E27FC236}">
                        <a16:creationId xmlns:a16="http://schemas.microsoft.com/office/drawing/2014/main" id="{B8BD4621-562A-E249-8AF5-DCC031A03EAA}"/>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3" name="正方形/長方形 382">
                    <a:extLst>
                      <a:ext uri="{FF2B5EF4-FFF2-40B4-BE49-F238E27FC236}">
                        <a16:creationId xmlns:a16="http://schemas.microsoft.com/office/drawing/2014/main" id="{B46B5CD8-310D-974B-AAFD-6AA7A7A224E4}"/>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4" name="正方形/長方形 383">
                    <a:extLst>
                      <a:ext uri="{FF2B5EF4-FFF2-40B4-BE49-F238E27FC236}">
                        <a16:creationId xmlns:a16="http://schemas.microsoft.com/office/drawing/2014/main" id="{7D8D1B2D-BE74-514C-A349-9B4CAD5BC832}"/>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5" name="正方形/長方形 384">
                    <a:extLst>
                      <a:ext uri="{FF2B5EF4-FFF2-40B4-BE49-F238E27FC236}">
                        <a16:creationId xmlns:a16="http://schemas.microsoft.com/office/drawing/2014/main" id="{0051ACA6-4C30-B343-B0F6-DD67BE0E4110}"/>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377" name="グループ化 376">
                  <a:extLst>
                    <a:ext uri="{FF2B5EF4-FFF2-40B4-BE49-F238E27FC236}">
                      <a16:creationId xmlns:a16="http://schemas.microsoft.com/office/drawing/2014/main" id="{EF10F208-AE08-8F4E-AA24-38E6A721CC0B}"/>
                    </a:ext>
                  </a:extLst>
                </p:cNvPr>
                <p:cNvGrpSpPr/>
                <p:nvPr/>
              </p:nvGrpSpPr>
              <p:grpSpPr>
                <a:xfrm>
                  <a:off x="8232342" y="4263022"/>
                  <a:ext cx="133708" cy="700984"/>
                  <a:chOff x="7738423" y="3714117"/>
                  <a:chExt cx="275680" cy="1075926"/>
                </a:xfrm>
              </p:grpSpPr>
              <p:sp>
                <p:nvSpPr>
                  <p:cNvPr id="378" name="正方形/長方形 377">
                    <a:extLst>
                      <a:ext uri="{FF2B5EF4-FFF2-40B4-BE49-F238E27FC236}">
                        <a16:creationId xmlns:a16="http://schemas.microsoft.com/office/drawing/2014/main" id="{60243ED9-8207-8E46-9481-59927409855B}"/>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79" name="正方形/長方形 378">
                    <a:extLst>
                      <a:ext uri="{FF2B5EF4-FFF2-40B4-BE49-F238E27FC236}">
                        <a16:creationId xmlns:a16="http://schemas.microsoft.com/office/drawing/2014/main" id="{6B7BCBC9-F532-EA4D-BA46-2AEC111D2B2B}"/>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0" name="正方形/長方形 379">
                    <a:extLst>
                      <a:ext uri="{FF2B5EF4-FFF2-40B4-BE49-F238E27FC236}">
                        <a16:creationId xmlns:a16="http://schemas.microsoft.com/office/drawing/2014/main" id="{EEA80BFC-6C35-0C42-A982-893E33A1E6C7}"/>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1" name="正方形/長方形 380">
                    <a:extLst>
                      <a:ext uri="{FF2B5EF4-FFF2-40B4-BE49-F238E27FC236}">
                        <a16:creationId xmlns:a16="http://schemas.microsoft.com/office/drawing/2014/main" id="{9A22648E-E734-0F45-96A2-86832887DBB9}"/>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sp>
            <p:nvSpPr>
              <p:cNvPr id="356" name="正方形/長方形 355">
                <a:extLst>
                  <a:ext uri="{FF2B5EF4-FFF2-40B4-BE49-F238E27FC236}">
                    <a16:creationId xmlns:a16="http://schemas.microsoft.com/office/drawing/2014/main" id="{71581C3B-7336-2641-AA5E-25CDF367E38B}"/>
                  </a:ext>
                </a:extLst>
              </p:cNvPr>
              <p:cNvSpPr/>
              <p:nvPr/>
            </p:nvSpPr>
            <p:spPr>
              <a:xfrm>
                <a:off x="3363382" y="3383597"/>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0</a:t>
                </a:r>
                <a:endParaRPr kumimoji="1" lang="ja-JP" altLang="en-US"/>
              </a:p>
            </p:txBody>
          </p:sp>
          <p:sp>
            <p:nvSpPr>
              <p:cNvPr id="357" name="正方形/長方形 356">
                <a:extLst>
                  <a:ext uri="{FF2B5EF4-FFF2-40B4-BE49-F238E27FC236}">
                    <a16:creationId xmlns:a16="http://schemas.microsoft.com/office/drawing/2014/main" id="{1A4CE7D2-05B0-F142-B729-B0206EFF0056}"/>
                  </a:ext>
                </a:extLst>
              </p:cNvPr>
              <p:cNvSpPr/>
              <p:nvPr/>
            </p:nvSpPr>
            <p:spPr>
              <a:xfrm>
                <a:off x="3363382" y="3535651"/>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0</a:t>
                </a:r>
                <a:endParaRPr kumimoji="1" lang="ja-JP" altLang="en-US"/>
              </a:p>
            </p:txBody>
          </p:sp>
          <p:sp>
            <p:nvSpPr>
              <p:cNvPr id="358" name="正方形/長方形 357">
                <a:extLst>
                  <a:ext uri="{FF2B5EF4-FFF2-40B4-BE49-F238E27FC236}">
                    <a16:creationId xmlns:a16="http://schemas.microsoft.com/office/drawing/2014/main" id="{F63E4636-1AF8-7F4B-91F8-C532F4611215}"/>
                  </a:ext>
                </a:extLst>
              </p:cNvPr>
              <p:cNvSpPr/>
              <p:nvPr/>
            </p:nvSpPr>
            <p:spPr>
              <a:xfrm>
                <a:off x="3363382" y="3687705"/>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0</a:t>
                </a:r>
                <a:endParaRPr kumimoji="1" lang="ja-JP" altLang="en-US"/>
              </a:p>
            </p:txBody>
          </p:sp>
          <p:sp>
            <p:nvSpPr>
              <p:cNvPr id="359" name="正方形/長方形 358">
                <a:extLst>
                  <a:ext uri="{FF2B5EF4-FFF2-40B4-BE49-F238E27FC236}">
                    <a16:creationId xmlns:a16="http://schemas.microsoft.com/office/drawing/2014/main" id="{261EA8F7-E8F4-F34D-A2A3-A3D663DD91E5}"/>
                  </a:ext>
                </a:extLst>
              </p:cNvPr>
              <p:cNvSpPr/>
              <p:nvPr/>
            </p:nvSpPr>
            <p:spPr>
              <a:xfrm>
                <a:off x="3363382" y="3843027"/>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0</a:t>
                </a:r>
                <a:endParaRPr kumimoji="1" lang="ja-JP" altLang="en-US"/>
              </a:p>
            </p:txBody>
          </p:sp>
          <p:sp>
            <p:nvSpPr>
              <p:cNvPr id="360" name="正方形/長方形 359">
                <a:extLst>
                  <a:ext uri="{FF2B5EF4-FFF2-40B4-BE49-F238E27FC236}">
                    <a16:creationId xmlns:a16="http://schemas.microsoft.com/office/drawing/2014/main" id="{B597655B-D825-054B-A53E-38BEB263F20F}"/>
                  </a:ext>
                </a:extLst>
              </p:cNvPr>
              <p:cNvSpPr/>
              <p:nvPr/>
            </p:nvSpPr>
            <p:spPr>
              <a:xfrm>
                <a:off x="4408886" y="3480348"/>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0</a:t>
                </a:r>
                <a:endParaRPr kumimoji="1" lang="ja-JP" altLang="en-US"/>
              </a:p>
            </p:txBody>
          </p:sp>
          <p:sp>
            <p:nvSpPr>
              <p:cNvPr id="361" name="正方形/長方形 360">
                <a:extLst>
                  <a:ext uri="{FF2B5EF4-FFF2-40B4-BE49-F238E27FC236}">
                    <a16:creationId xmlns:a16="http://schemas.microsoft.com/office/drawing/2014/main" id="{54174281-86EF-2341-823B-70C2EFD6C937}"/>
                  </a:ext>
                </a:extLst>
              </p:cNvPr>
              <p:cNvSpPr/>
              <p:nvPr/>
            </p:nvSpPr>
            <p:spPr>
              <a:xfrm>
                <a:off x="4408886" y="3632402"/>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0</a:t>
                </a:r>
                <a:endParaRPr kumimoji="1" lang="ja-JP" altLang="en-US"/>
              </a:p>
            </p:txBody>
          </p:sp>
          <p:sp>
            <p:nvSpPr>
              <p:cNvPr id="362" name="正方形/長方形 361">
                <a:extLst>
                  <a:ext uri="{FF2B5EF4-FFF2-40B4-BE49-F238E27FC236}">
                    <a16:creationId xmlns:a16="http://schemas.microsoft.com/office/drawing/2014/main" id="{DDEAFFB1-D12B-A349-8358-1A69F20863CE}"/>
                  </a:ext>
                </a:extLst>
              </p:cNvPr>
              <p:cNvSpPr/>
              <p:nvPr/>
            </p:nvSpPr>
            <p:spPr>
              <a:xfrm>
                <a:off x="4408886" y="3784456"/>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0</a:t>
                </a:r>
                <a:endParaRPr kumimoji="1" lang="ja-JP" altLang="en-US"/>
              </a:p>
            </p:txBody>
          </p:sp>
          <p:sp>
            <p:nvSpPr>
              <p:cNvPr id="363" name="正方形/長方形 362">
                <a:extLst>
                  <a:ext uri="{FF2B5EF4-FFF2-40B4-BE49-F238E27FC236}">
                    <a16:creationId xmlns:a16="http://schemas.microsoft.com/office/drawing/2014/main" id="{52EC36FC-D884-9949-8DB1-F328ACE25DCB}"/>
                  </a:ext>
                </a:extLst>
              </p:cNvPr>
              <p:cNvSpPr/>
              <p:nvPr/>
            </p:nvSpPr>
            <p:spPr>
              <a:xfrm>
                <a:off x="4408886" y="3939778"/>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0</a:t>
                </a:r>
                <a:endParaRPr kumimoji="1" lang="ja-JP" altLang="en-US"/>
              </a:p>
            </p:txBody>
          </p:sp>
        </p:grpSp>
        <p:grpSp>
          <p:nvGrpSpPr>
            <p:cNvPr id="306" name="グループ化 305">
              <a:extLst>
                <a:ext uri="{FF2B5EF4-FFF2-40B4-BE49-F238E27FC236}">
                  <a16:creationId xmlns:a16="http://schemas.microsoft.com/office/drawing/2014/main" id="{F64389E6-291D-CB48-808D-B47AA1835434}"/>
                </a:ext>
              </a:extLst>
            </p:cNvPr>
            <p:cNvGrpSpPr/>
            <p:nvPr/>
          </p:nvGrpSpPr>
          <p:grpSpPr>
            <a:xfrm>
              <a:off x="7854271" y="896384"/>
              <a:ext cx="2917172" cy="3248214"/>
              <a:chOff x="5499997" y="1332147"/>
              <a:chExt cx="2099666" cy="2557729"/>
            </a:xfrm>
          </p:grpSpPr>
          <p:grpSp>
            <p:nvGrpSpPr>
              <p:cNvPr id="311" name="グループ化 310">
                <a:extLst>
                  <a:ext uri="{FF2B5EF4-FFF2-40B4-BE49-F238E27FC236}">
                    <a16:creationId xmlns:a16="http://schemas.microsoft.com/office/drawing/2014/main" id="{9DF08C47-9FBB-0A48-8C19-340BAF408A84}"/>
                  </a:ext>
                </a:extLst>
              </p:cNvPr>
              <p:cNvGrpSpPr/>
              <p:nvPr/>
            </p:nvGrpSpPr>
            <p:grpSpPr>
              <a:xfrm>
                <a:off x="5499997" y="1332147"/>
                <a:ext cx="2099666" cy="2392011"/>
                <a:chOff x="3363382" y="2182944"/>
                <a:chExt cx="2523115" cy="2694523"/>
              </a:xfrm>
            </p:grpSpPr>
            <p:grpSp>
              <p:nvGrpSpPr>
                <p:cNvPr id="320" name="グループ化 319">
                  <a:extLst>
                    <a:ext uri="{FF2B5EF4-FFF2-40B4-BE49-F238E27FC236}">
                      <a16:creationId xmlns:a16="http://schemas.microsoft.com/office/drawing/2014/main" id="{E4DB3B45-74C6-DA45-BF15-E8181E174007}"/>
                    </a:ext>
                  </a:extLst>
                </p:cNvPr>
                <p:cNvGrpSpPr/>
                <p:nvPr/>
              </p:nvGrpSpPr>
              <p:grpSpPr>
                <a:xfrm>
                  <a:off x="3599013" y="2182944"/>
                  <a:ext cx="2287484" cy="2694523"/>
                  <a:chOff x="6647880" y="2914221"/>
                  <a:chExt cx="2066032" cy="2376405"/>
                </a:xfrm>
              </p:grpSpPr>
              <p:sp>
                <p:nvSpPr>
                  <p:cNvPr id="329" name="円/楕円 328">
                    <a:extLst>
                      <a:ext uri="{FF2B5EF4-FFF2-40B4-BE49-F238E27FC236}">
                        <a16:creationId xmlns:a16="http://schemas.microsoft.com/office/drawing/2014/main" id="{C834EA36-D228-0847-8367-BC962DA6C44A}"/>
                      </a:ext>
                    </a:extLst>
                  </p:cNvPr>
                  <p:cNvSpPr/>
                  <p:nvPr/>
                </p:nvSpPr>
                <p:spPr>
                  <a:xfrm>
                    <a:off x="7224763" y="348193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330" name="円/楕円 329">
                    <a:extLst>
                      <a:ext uri="{FF2B5EF4-FFF2-40B4-BE49-F238E27FC236}">
                        <a16:creationId xmlns:a16="http://schemas.microsoft.com/office/drawing/2014/main" id="{E0B01AEB-3D9F-F940-BB1D-7357DAFD7EFE}"/>
                      </a:ext>
                    </a:extLst>
                  </p:cNvPr>
                  <p:cNvSpPr/>
                  <p:nvPr/>
                </p:nvSpPr>
                <p:spPr>
                  <a:xfrm>
                    <a:off x="7655459" y="4285074"/>
                    <a:ext cx="291548" cy="2915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331" name="円/楕円 330">
                    <a:extLst>
                      <a:ext uri="{FF2B5EF4-FFF2-40B4-BE49-F238E27FC236}">
                        <a16:creationId xmlns:a16="http://schemas.microsoft.com/office/drawing/2014/main" id="{06F4F7D3-164A-6640-8804-2146D1057341}"/>
                      </a:ext>
                    </a:extLst>
                  </p:cNvPr>
                  <p:cNvSpPr/>
                  <p:nvPr/>
                </p:nvSpPr>
                <p:spPr>
                  <a:xfrm>
                    <a:off x="6647880" y="4430848"/>
                    <a:ext cx="291548" cy="2915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332" name="円/楕円 331">
                    <a:extLst>
                      <a:ext uri="{FF2B5EF4-FFF2-40B4-BE49-F238E27FC236}">
                        <a16:creationId xmlns:a16="http://schemas.microsoft.com/office/drawing/2014/main" id="{F603952F-35DF-2644-8F99-147FE87B55FE}"/>
                      </a:ext>
                    </a:extLst>
                  </p:cNvPr>
                  <p:cNvSpPr/>
                  <p:nvPr/>
                </p:nvSpPr>
                <p:spPr>
                  <a:xfrm>
                    <a:off x="8422364" y="348193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sp>
                <p:nvSpPr>
                  <p:cNvPr id="333" name="円/楕円 332">
                    <a:extLst>
                      <a:ext uri="{FF2B5EF4-FFF2-40B4-BE49-F238E27FC236}">
                        <a16:creationId xmlns:a16="http://schemas.microsoft.com/office/drawing/2014/main" id="{AC5BD492-85B9-D342-90AA-B31814D96342}"/>
                      </a:ext>
                    </a:extLst>
                  </p:cNvPr>
                  <p:cNvSpPr/>
                  <p:nvPr/>
                </p:nvSpPr>
                <p:spPr>
                  <a:xfrm>
                    <a:off x="8273277" y="4999078"/>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334" name="直線コネクタ 333">
                    <a:extLst>
                      <a:ext uri="{FF2B5EF4-FFF2-40B4-BE49-F238E27FC236}">
                        <a16:creationId xmlns:a16="http://schemas.microsoft.com/office/drawing/2014/main" id="{7A74BFA0-7F79-E847-B194-437F94A2A29D}"/>
                      </a:ext>
                    </a:extLst>
                  </p:cNvPr>
                  <p:cNvCxnSpPr>
                    <a:cxnSpLocks/>
                    <a:stCxn id="329" idx="3"/>
                    <a:endCxn id="331" idx="0"/>
                  </p:cNvCxnSpPr>
                  <p:nvPr/>
                </p:nvCxnSpPr>
                <p:spPr>
                  <a:xfrm flipH="1">
                    <a:off x="6793654" y="3730790"/>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直線コネクタ 334">
                    <a:extLst>
                      <a:ext uri="{FF2B5EF4-FFF2-40B4-BE49-F238E27FC236}">
                        <a16:creationId xmlns:a16="http://schemas.microsoft.com/office/drawing/2014/main" id="{3F6EDC40-8C1B-7045-ADBB-1438763A32D0}"/>
                      </a:ext>
                    </a:extLst>
                  </p:cNvPr>
                  <p:cNvCxnSpPr>
                    <a:cxnSpLocks/>
                    <a:stCxn id="330" idx="2"/>
                  </p:cNvCxnSpPr>
                  <p:nvPr/>
                </p:nvCxnSpPr>
                <p:spPr>
                  <a:xfrm flipH="1">
                    <a:off x="6939429" y="4430848"/>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直線コネクタ 335">
                    <a:extLst>
                      <a:ext uri="{FF2B5EF4-FFF2-40B4-BE49-F238E27FC236}">
                        <a16:creationId xmlns:a16="http://schemas.microsoft.com/office/drawing/2014/main" id="{69304FAF-8662-E04D-807B-7EB4AFA13ED7}"/>
                      </a:ext>
                    </a:extLst>
                  </p:cNvPr>
                  <p:cNvCxnSpPr>
                    <a:cxnSpLocks/>
                    <a:stCxn id="329" idx="5"/>
                    <a:endCxn id="330" idx="0"/>
                  </p:cNvCxnSpPr>
                  <p:nvPr/>
                </p:nvCxnSpPr>
                <p:spPr>
                  <a:xfrm>
                    <a:off x="7473615" y="3730790"/>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直線コネクタ 336">
                    <a:extLst>
                      <a:ext uri="{FF2B5EF4-FFF2-40B4-BE49-F238E27FC236}">
                        <a16:creationId xmlns:a16="http://schemas.microsoft.com/office/drawing/2014/main" id="{4531586C-935B-1545-BA97-CA2CDD1887CB}"/>
                      </a:ext>
                    </a:extLst>
                  </p:cNvPr>
                  <p:cNvCxnSpPr>
                    <a:cxnSpLocks/>
                  </p:cNvCxnSpPr>
                  <p:nvPr/>
                </p:nvCxnSpPr>
                <p:spPr>
                  <a:xfrm flipH="1">
                    <a:off x="7952330" y="3684808"/>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直線コネクタ 337">
                    <a:extLst>
                      <a:ext uri="{FF2B5EF4-FFF2-40B4-BE49-F238E27FC236}">
                        <a16:creationId xmlns:a16="http://schemas.microsoft.com/office/drawing/2014/main" id="{58913F0A-738C-9743-A10F-EF66083FBA4E}"/>
                      </a:ext>
                    </a:extLst>
                  </p:cNvPr>
                  <p:cNvCxnSpPr>
                    <a:cxnSpLocks/>
                    <a:stCxn id="332" idx="2"/>
                  </p:cNvCxnSpPr>
                  <p:nvPr/>
                </p:nvCxnSpPr>
                <p:spPr>
                  <a:xfrm flipH="1">
                    <a:off x="7516312" y="3627712"/>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直線コネクタ 338">
                    <a:extLst>
                      <a:ext uri="{FF2B5EF4-FFF2-40B4-BE49-F238E27FC236}">
                        <a16:creationId xmlns:a16="http://schemas.microsoft.com/office/drawing/2014/main" id="{9CB0D054-AD2A-094F-8240-BF935A168871}"/>
                      </a:ext>
                    </a:extLst>
                  </p:cNvPr>
                  <p:cNvCxnSpPr>
                    <a:cxnSpLocks/>
                    <a:stCxn id="330" idx="5"/>
                  </p:cNvCxnSpPr>
                  <p:nvPr/>
                </p:nvCxnSpPr>
                <p:spPr>
                  <a:xfrm>
                    <a:off x="7904311" y="4533926"/>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0" name="グループ化 339">
                    <a:extLst>
                      <a:ext uri="{FF2B5EF4-FFF2-40B4-BE49-F238E27FC236}">
                        <a16:creationId xmlns:a16="http://schemas.microsoft.com/office/drawing/2014/main" id="{AFB3AA4E-02C0-7A47-BB0A-0045850546AA}"/>
                      </a:ext>
                    </a:extLst>
                  </p:cNvPr>
                  <p:cNvGrpSpPr/>
                  <p:nvPr/>
                </p:nvGrpSpPr>
                <p:grpSpPr>
                  <a:xfrm>
                    <a:off x="7033495" y="2971951"/>
                    <a:ext cx="133708" cy="700984"/>
                    <a:chOff x="7738423" y="3714117"/>
                    <a:chExt cx="275680" cy="1075926"/>
                  </a:xfrm>
                </p:grpSpPr>
                <p:sp>
                  <p:nvSpPr>
                    <p:cNvPr id="351" name="正方形/長方形 350">
                      <a:extLst>
                        <a:ext uri="{FF2B5EF4-FFF2-40B4-BE49-F238E27FC236}">
                          <a16:creationId xmlns:a16="http://schemas.microsoft.com/office/drawing/2014/main" id="{96F6DE74-B8F8-DD48-9113-C7C52CB5E8AE}"/>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52" name="正方形/長方形 351">
                      <a:extLst>
                        <a:ext uri="{FF2B5EF4-FFF2-40B4-BE49-F238E27FC236}">
                          <a16:creationId xmlns:a16="http://schemas.microsoft.com/office/drawing/2014/main" id="{07A693FD-345B-8348-84AD-03CECFDB4E43}"/>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53" name="正方形/長方形 352">
                      <a:extLst>
                        <a:ext uri="{FF2B5EF4-FFF2-40B4-BE49-F238E27FC236}">
                          <a16:creationId xmlns:a16="http://schemas.microsoft.com/office/drawing/2014/main" id="{CB623AB2-8467-A947-B11B-EED6F573BED8}"/>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54" name="正方形/長方形 353">
                      <a:extLst>
                        <a:ext uri="{FF2B5EF4-FFF2-40B4-BE49-F238E27FC236}">
                          <a16:creationId xmlns:a16="http://schemas.microsoft.com/office/drawing/2014/main" id="{6E364D75-C4D9-F841-BA15-039742E34DF8}"/>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341" name="グループ化 340">
                    <a:extLst>
                      <a:ext uri="{FF2B5EF4-FFF2-40B4-BE49-F238E27FC236}">
                        <a16:creationId xmlns:a16="http://schemas.microsoft.com/office/drawing/2014/main" id="{3F96B96E-5BFC-A741-8B53-0A47709A5EC2}"/>
                      </a:ext>
                    </a:extLst>
                  </p:cNvPr>
                  <p:cNvGrpSpPr/>
                  <p:nvPr/>
                </p:nvGrpSpPr>
                <p:grpSpPr>
                  <a:xfrm>
                    <a:off x="8206423" y="2914221"/>
                    <a:ext cx="133708" cy="700984"/>
                    <a:chOff x="7738423" y="3714117"/>
                    <a:chExt cx="275680" cy="1075926"/>
                  </a:xfrm>
                </p:grpSpPr>
                <p:sp>
                  <p:nvSpPr>
                    <p:cNvPr id="347" name="正方形/長方形 346">
                      <a:extLst>
                        <a:ext uri="{FF2B5EF4-FFF2-40B4-BE49-F238E27FC236}">
                          <a16:creationId xmlns:a16="http://schemas.microsoft.com/office/drawing/2014/main" id="{D50D1C9E-08B2-3048-BD62-5101F894A4C1}"/>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8" name="正方形/長方形 347">
                      <a:extLst>
                        <a:ext uri="{FF2B5EF4-FFF2-40B4-BE49-F238E27FC236}">
                          <a16:creationId xmlns:a16="http://schemas.microsoft.com/office/drawing/2014/main" id="{DD292D88-8D0F-0542-B98C-D236191130BB}"/>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9" name="正方形/長方形 348">
                      <a:extLst>
                        <a:ext uri="{FF2B5EF4-FFF2-40B4-BE49-F238E27FC236}">
                          <a16:creationId xmlns:a16="http://schemas.microsoft.com/office/drawing/2014/main" id="{FE555A89-1867-1646-94DF-D9C7DFDECD3C}"/>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50" name="正方形/長方形 349">
                      <a:extLst>
                        <a:ext uri="{FF2B5EF4-FFF2-40B4-BE49-F238E27FC236}">
                          <a16:creationId xmlns:a16="http://schemas.microsoft.com/office/drawing/2014/main" id="{BD540FAC-C857-4147-BF59-E6295FFE4069}"/>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342" name="グループ化 341">
                    <a:extLst>
                      <a:ext uri="{FF2B5EF4-FFF2-40B4-BE49-F238E27FC236}">
                        <a16:creationId xmlns:a16="http://schemas.microsoft.com/office/drawing/2014/main" id="{F0D3F360-BBC1-3D47-8841-2D376656A103}"/>
                      </a:ext>
                    </a:extLst>
                  </p:cNvPr>
                  <p:cNvGrpSpPr/>
                  <p:nvPr/>
                </p:nvGrpSpPr>
                <p:grpSpPr>
                  <a:xfrm>
                    <a:off x="8232342" y="4263022"/>
                    <a:ext cx="133708" cy="700984"/>
                    <a:chOff x="7738423" y="3714117"/>
                    <a:chExt cx="275680" cy="1075926"/>
                  </a:xfrm>
                </p:grpSpPr>
                <p:sp>
                  <p:nvSpPr>
                    <p:cNvPr id="343" name="正方形/長方形 342">
                      <a:extLst>
                        <a:ext uri="{FF2B5EF4-FFF2-40B4-BE49-F238E27FC236}">
                          <a16:creationId xmlns:a16="http://schemas.microsoft.com/office/drawing/2014/main" id="{F440C59D-C760-8C4A-B319-5A62C1D2EE24}"/>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4" name="正方形/長方形 343">
                      <a:extLst>
                        <a:ext uri="{FF2B5EF4-FFF2-40B4-BE49-F238E27FC236}">
                          <a16:creationId xmlns:a16="http://schemas.microsoft.com/office/drawing/2014/main" id="{10EFCCD4-0A8F-1646-B6CA-9331AC776732}"/>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5" name="正方形/長方形 344">
                      <a:extLst>
                        <a:ext uri="{FF2B5EF4-FFF2-40B4-BE49-F238E27FC236}">
                          <a16:creationId xmlns:a16="http://schemas.microsoft.com/office/drawing/2014/main" id="{27CD1853-6916-AD4F-ACD3-90805AF6B143}"/>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6" name="正方形/長方形 345">
                      <a:extLst>
                        <a:ext uri="{FF2B5EF4-FFF2-40B4-BE49-F238E27FC236}">
                          <a16:creationId xmlns:a16="http://schemas.microsoft.com/office/drawing/2014/main" id="{C6240563-5E9C-0745-BF37-C235F909EF82}"/>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sp>
              <p:nvSpPr>
                <p:cNvPr id="321" name="正方形/長方形 320">
                  <a:extLst>
                    <a:ext uri="{FF2B5EF4-FFF2-40B4-BE49-F238E27FC236}">
                      <a16:creationId xmlns:a16="http://schemas.microsoft.com/office/drawing/2014/main" id="{272AAAB6-F94D-FD45-BD40-2E39DCF44DE4}"/>
                    </a:ext>
                  </a:extLst>
                </p:cNvPr>
                <p:cNvSpPr/>
                <p:nvPr/>
              </p:nvSpPr>
              <p:spPr>
                <a:xfrm>
                  <a:off x="3363382" y="3383597"/>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a:t>
                  </a:r>
                  <a:endParaRPr kumimoji="1" lang="ja-JP" altLang="en-US"/>
                </a:p>
              </p:txBody>
            </p:sp>
            <p:sp>
              <p:nvSpPr>
                <p:cNvPr id="322" name="正方形/長方形 321">
                  <a:extLst>
                    <a:ext uri="{FF2B5EF4-FFF2-40B4-BE49-F238E27FC236}">
                      <a16:creationId xmlns:a16="http://schemas.microsoft.com/office/drawing/2014/main" id="{E9B653ED-B17C-7E44-BA84-8F493280702F}"/>
                    </a:ext>
                  </a:extLst>
                </p:cNvPr>
                <p:cNvSpPr/>
                <p:nvPr/>
              </p:nvSpPr>
              <p:spPr>
                <a:xfrm>
                  <a:off x="3363382" y="3535651"/>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a:t>
                  </a:r>
                  <a:endParaRPr kumimoji="1" lang="ja-JP" altLang="en-US"/>
                </a:p>
              </p:txBody>
            </p:sp>
            <p:sp>
              <p:nvSpPr>
                <p:cNvPr id="323" name="正方形/長方形 322">
                  <a:extLst>
                    <a:ext uri="{FF2B5EF4-FFF2-40B4-BE49-F238E27FC236}">
                      <a16:creationId xmlns:a16="http://schemas.microsoft.com/office/drawing/2014/main" id="{CBAD3573-570E-1544-8135-3BFAA9ED8FBC}"/>
                    </a:ext>
                  </a:extLst>
                </p:cNvPr>
                <p:cNvSpPr/>
                <p:nvPr/>
              </p:nvSpPr>
              <p:spPr>
                <a:xfrm>
                  <a:off x="3363382" y="3687705"/>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a:t>
                  </a:r>
                  <a:endParaRPr kumimoji="1" lang="ja-JP" altLang="en-US"/>
                </a:p>
              </p:txBody>
            </p:sp>
            <p:sp>
              <p:nvSpPr>
                <p:cNvPr id="324" name="正方形/長方形 323">
                  <a:extLst>
                    <a:ext uri="{FF2B5EF4-FFF2-40B4-BE49-F238E27FC236}">
                      <a16:creationId xmlns:a16="http://schemas.microsoft.com/office/drawing/2014/main" id="{59EBED2D-3E7A-374C-80CB-034C23CF23A2}"/>
                    </a:ext>
                  </a:extLst>
                </p:cNvPr>
                <p:cNvSpPr/>
                <p:nvPr/>
              </p:nvSpPr>
              <p:spPr>
                <a:xfrm>
                  <a:off x="3363382" y="3843027"/>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a:t>
                  </a:r>
                  <a:endParaRPr kumimoji="1" lang="ja-JP" altLang="en-US"/>
                </a:p>
              </p:txBody>
            </p:sp>
            <p:sp>
              <p:nvSpPr>
                <p:cNvPr id="325" name="正方形/長方形 324">
                  <a:extLst>
                    <a:ext uri="{FF2B5EF4-FFF2-40B4-BE49-F238E27FC236}">
                      <a16:creationId xmlns:a16="http://schemas.microsoft.com/office/drawing/2014/main" id="{E7E93ABD-69B9-CA46-80CD-85BBD2615025}"/>
                    </a:ext>
                  </a:extLst>
                </p:cNvPr>
                <p:cNvSpPr/>
                <p:nvPr/>
              </p:nvSpPr>
              <p:spPr>
                <a:xfrm>
                  <a:off x="4408886" y="3480348"/>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a:t>
                  </a:r>
                  <a:endParaRPr kumimoji="1" lang="ja-JP" altLang="en-US"/>
                </a:p>
              </p:txBody>
            </p:sp>
            <p:sp>
              <p:nvSpPr>
                <p:cNvPr id="326" name="正方形/長方形 325">
                  <a:extLst>
                    <a:ext uri="{FF2B5EF4-FFF2-40B4-BE49-F238E27FC236}">
                      <a16:creationId xmlns:a16="http://schemas.microsoft.com/office/drawing/2014/main" id="{F48D77A5-5911-5046-9C14-F9A17FC3524E}"/>
                    </a:ext>
                  </a:extLst>
                </p:cNvPr>
                <p:cNvSpPr/>
                <p:nvPr/>
              </p:nvSpPr>
              <p:spPr>
                <a:xfrm>
                  <a:off x="4408886" y="3632402"/>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a:t>
                  </a:r>
                  <a:endParaRPr kumimoji="1" lang="ja-JP" altLang="en-US"/>
                </a:p>
              </p:txBody>
            </p:sp>
            <p:sp>
              <p:nvSpPr>
                <p:cNvPr id="327" name="正方形/長方形 326">
                  <a:extLst>
                    <a:ext uri="{FF2B5EF4-FFF2-40B4-BE49-F238E27FC236}">
                      <a16:creationId xmlns:a16="http://schemas.microsoft.com/office/drawing/2014/main" id="{E59C46A8-19FC-8443-AD5A-2B877A1E7A1E}"/>
                    </a:ext>
                  </a:extLst>
                </p:cNvPr>
                <p:cNvSpPr/>
                <p:nvPr/>
              </p:nvSpPr>
              <p:spPr>
                <a:xfrm>
                  <a:off x="4408886" y="3784456"/>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dirty="0"/>
                    <a:t>?</a:t>
                  </a:r>
                  <a:endParaRPr kumimoji="1" lang="ja-JP" altLang="en-US"/>
                </a:p>
              </p:txBody>
            </p:sp>
            <p:sp>
              <p:nvSpPr>
                <p:cNvPr id="328" name="正方形/長方形 327">
                  <a:extLst>
                    <a:ext uri="{FF2B5EF4-FFF2-40B4-BE49-F238E27FC236}">
                      <a16:creationId xmlns:a16="http://schemas.microsoft.com/office/drawing/2014/main" id="{782B3114-0808-0944-9760-C67692EE29B7}"/>
                    </a:ext>
                  </a:extLst>
                </p:cNvPr>
                <p:cNvSpPr/>
                <p:nvPr/>
              </p:nvSpPr>
              <p:spPr>
                <a:xfrm>
                  <a:off x="4408886" y="3939778"/>
                  <a:ext cx="148039" cy="193503"/>
                </a:xfrm>
                <a:prstGeom prst="rect">
                  <a:avLst/>
                </a:prstGeom>
                <a:solidFill>
                  <a:srgbClr val="FFFF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ja-JP" dirty="0"/>
                    <a:t>?</a:t>
                  </a:r>
                  <a:endParaRPr kumimoji="1" lang="ja-JP" altLang="en-US"/>
                </a:p>
              </p:txBody>
            </p:sp>
          </p:grpSp>
          <p:sp>
            <p:nvSpPr>
              <p:cNvPr id="312" name="下カーブ矢印 311">
                <a:extLst>
                  <a:ext uri="{FF2B5EF4-FFF2-40B4-BE49-F238E27FC236}">
                    <a16:creationId xmlns:a16="http://schemas.microsoft.com/office/drawing/2014/main" id="{40F337E0-03A0-CF4B-A380-79BF76030B8F}"/>
                  </a:ext>
                </a:extLst>
              </p:cNvPr>
              <p:cNvSpPr/>
              <p:nvPr/>
            </p:nvSpPr>
            <p:spPr>
              <a:xfrm rot="3641159">
                <a:off x="6383902" y="2159818"/>
                <a:ext cx="891678" cy="267700"/>
              </a:xfrm>
              <a:prstGeom prst="curvedDownArrow">
                <a:avLst>
                  <a:gd name="adj1" fmla="val 7856"/>
                  <a:gd name="adj2" fmla="val 50000"/>
                  <a:gd name="adj3" fmla="val 2071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3" name="下カーブ矢印 312">
                <a:extLst>
                  <a:ext uri="{FF2B5EF4-FFF2-40B4-BE49-F238E27FC236}">
                    <a16:creationId xmlns:a16="http://schemas.microsoft.com/office/drawing/2014/main" id="{357B2705-71FB-2446-B98E-ABE56D63B69D}"/>
                  </a:ext>
                </a:extLst>
              </p:cNvPr>
              <p:cNvSpPr/>
              <p:nvPr/>
            </p:nvSpPr>
            <p:spPr>
              <a:xfrm rot="7524364">
                <a:off x="6726496" y="2491919"/>
                <a:ext cx="885541" cy="150617"/>
              </a:xfrm>
              <a:prstGeom prst="curvedDownArrow">
                <a:avLst>
                  <a:gd name="adj1" fmla="val 7856"/>
                  <a:gd name="adj2" fmla="val 50000"/>
                  <a:gd name="adj3" fmla="val 2071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4" name="下カーブ矢印 313">
                <a:extLst>
                  <a:ext uri="{FF2B5EF4-FFF2-40B4-BE49-F238E27FC236}">
                    <a16:creationId xmlns:a16="http://schemas.microsoft.com/office/drawing/2014/main" id="{879BE87C-481B-5D43-9463-0E109D91AE20}"/>
                  </a:ext>
                </a:extLst>
              </p:cNvPr>
              <p:cNvSpPr/>
              <p:nvPr/>
            </p:nvSpPr>
            <p:spPr>
              <a:xfrm rot="3256252" flipH="1" flipV="1">
                <a:off x="6403785" y="3295680"/>
                <a:ext cx="926947" cy="261446"/>
              </a:xfrm>
              <a:prstGeom prst="curvedDownArrow">
                <a:avLst>
                  <a:gd name="adj1" fmla="val 7856"/>
                  <a:gd name="adj2" fmla="val 50000"/>
                  <a:gd name="adj3" fmla="val 2071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5" name="下カーブ矢印 314">
                <a:extLst>
                  <a:ext uri="{FF2B5EF4-FFF2-40B4-BE49-F238E27FC236}">
                    <a16:creationId xmlns:a16="http://schemas.microsoft.com/office/drawing/2014/main" id="{7E4D328E-70AB-6E44-BA37-C34639950B41}"/>
                  </a:ext>
                </a:extLst>
              </p:cNvPr>
              <p:cNvSpPr/>
              <p:nvPr/>
            </p:nvSpPr>
            <p:spPr>
              <a:xfrm rot="21108407">
                <a:off x="5863237" y="2466272"/>
                <a:ext cx="883036" cy="260715"/>
              </a:xfrm>
              <a:prstGeom prst="curvedDownArrow">
                <a:avLst>
                  <a:gd name="adj1" fmla="val 7856"/>
                  <a:gd name="adj2" fmla="val 50000"/>
                  <a:gd name="adj3" fmla="val 2071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6" name="下カーブ矢印 315">
                <a:extLst>
                  <a:ext uri="{FF2B5EF4-FFF2-40B4-BE49-F238E27FC236}">
                    <a16:creationId xmlns:a16="http://schemas.microsoft.com/office/drawing/2014/main" id="{F9CA2124-98E2-A14A-81C1-DDAEDA615544}"/>
                  </a:ext>
                </a:extLst>
              </p:cNvPr>
              <p:cNvSpPr/>
              <p:nvPr/>
            </p:nvSpPr>
            <p:spPr>
              <a:xfrm rot="358351">
                <a:off x="6733833" y="2388700"/>
                <a:ext cx="165262" cy="259746"/>
              </a:xfrm>
              <a:prstGeom prst="curvedDownArrow">
                <a:avLst>
                  <a:gd name="adj1" fmla="val 7856"/>
                  <a:gd name="adj2" fmla="val 50000"/>
                  <a:gd name="adj3" fmla="val 2071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7" name="下カーブ矢印 316">
                <a:extLst>
                  <a:ext uri="{FF2B5EF4-FFF2-40B4-BE49-F238E27FC236}">
                    <a16:creationId xmlns:a16="http://schemas.microsoft.com/office/drawing/2014/main" id="{8784EDA4-411E-6B46-B382-3554FABB5E3B}"/>
                  </a:ext>
                </a:extLst>
              </p:cNvPr>
              <p:cNvSpPr/>
              <p:nvPr/>
            </p:nvSpPr>
            <p:spPr>
              <a:xfrm rot="10174456">
                <a:off x="5975970" y="3175739"/>
                <a:ext cx="888982" cy="399473"/>
              </a:xfrm>
              <a:prstGeom prst="curvedDownArrow">
                <a:avLst>
                  <a:gd name="adj1" fmla="val 7856"/>
                  <a:gd name="adj2" fmla="val 50000"/>
                  <a:gd name="adj3" fmla="val 207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8" name="下カーブ矢印 317">
                <a:extLst>
                  <a:ext uri="{FF2B5EF4-FFF2-40B4-BE49-F238E27FC236}">
                    <a16:creationId xmlns:a16="http://schemas.microsoft.com/office/drawing/2014/main" id="{997799C1-0AF5-F643-9F25-4FACC1060B31}"/>
                  </a:ext>
                </a:extLst>
              </p:cNvPr>
              <p:cNvSpPr/>
              <p:nvPr/>
            </p:nvSpPr>
            <p:spPr>
              <a:xfrm rot="6795556" flipV="1">
                <a:off x="5383841" y="2260953"/>
                <a:ext cx="888049" cy="255184"/>
              </a:xfrm>
              <a:prstGeom prst="curvedDownArrow">
                <a:avLst>
                  <a:gd name="adj1" fmla="val 7856"/>
                  <a:gd name="adj2" fmla="val 50000"/>
                  <a:gd name="adj3" fmla="val 207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19" name="下カーブ矢印 318">
                <a:extLst>
                  <a:ext uri="{FF2B5EF4-FFF2-40B4-BE49-F238E27FC236}">
                    <a16:creationId xmlns:a16="http://schemas.microsoft.com/office/drawing/2014/main" id="{B0CC3715-B216-3C43-9801-A2EBFE9A4663}"/>
                  </a:ext>
                </a:extLst>
              </p:cNvPr>
              <p:cNvSpPr/>
              <p:nvPr/>
            </p:nvSpPr>
            <p:spPr>
              <a:xfrm rot="11791048">
                <a:off x="5761610" y="3209252"/>
                <a:ext cx="165262" cy="259746"/>
              </a:xfrm>
              <a:prstGeom prst="curvedDownArrow">
                <a:avLst>
                  <a:gd name="adj1" fmla="val 7856"/>
                  <a:gd name="adj2" fmla="val 50000"/>
                  <a:gd name="adj3" fmla="val 20713"/>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07" name="右矢印 306">
              <a:extLst>
                <a:ext uri="{FF2B5EF4-FFF2-40B4-BE49-F238E27FC236}">
                  <a16:creationId xmlns:a16="http://schemas.microsoft.com/office/drawing/2014/main" id="{B2CDE2FC-DF4A-2C4B-A303-19A208895CF8}"/>
                </a:ext>
              </a:extLst>
            </p:cNvPr>
            <p:cNvSpPr/>
            <p:nvPr/>
          </p:nvSpPr>
          <p:spPr>
            <a:xfrm>
              <a:off x="6470924" y="2381338"/>
              <a:ext cx="820325" cy="433769"/>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8" name="下カーブ矢印 307">
              <a:extLst>
                <a:ext uri="{FF2B5EF4-FFF2-40B4-BE49-F238E27FC236}">
                  <a16:creationId xmlns:a16="http://schemas.microsoft.com/office/drawing/2014/main" id="{BFA84AC3-B717-3C4F-8BE9-CA192BB3893D}"/>
                </a:ext>
              </a:extLst>
            </p:cNvPr>
            <p:cNvSpPr/>
            <p:nvPr/>
          </p:nvSpPr>
          <p:spPr>
            <a:xfrm rot="14293253" flipV="1">
              <a:off x="10521261" y="1115001"/>
              <a:ext cx="985596" cy="629386"/>
            </a:xfrm>
            <a:prstGeom prst="curvedDownArrow">
              <a:avLst>
                <a:gd name="adj1" fmla="val 7856"/>
                <a:gd name="adj2" fmla="val 50000"/>
                <a:gd name="adj3" fmla="val 3143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09" name="テキスト ボックス 308">
              <a:extLst>
                <a:ext uri="{FF2B5EF4-FFF2-40B4-BE49-F238E27FC236}">
                  <a16:creationId xmlns:a16="http://schemas.microsoft.com/office/drawing/2014/main" id="{6B37190D-76EF-F64C-B2F5-50015ADD0675}"/>
                </a:ext>
              </a:extLst>
            </p:cNvPr>
            <p:cNvSpPr txBox="1"/>
            <p:nvPr/>
          </p:nvSpPr>
          <p:spPr>
            <a:xfrm>
              <a:off x="6132477" y="2957000"/>
              <a:ext cx="1572631" cy="646331"/>
            </a:xfrm>
            <a:prstGeom prst="rect">
              <a:avLst/>
            </a:prstGeom>
            <a:noFill/>
          </p:spPr>
          <p:txBody>
            <a:bodyPr wrap="square" rtlCol="0">
              <a:spAutoFit/>
            </a:bodyPr>
            <a:lstStyle/>
            <a:p>
              <a:r>
                <a:rPr kumimoji="1" lang="ja-JP" altLang="en-US"/>
                <a:t>近隣の特徴量で補完</a:t>
              </a:r>
            </a:p>
          </p:txBody>
        </p:sp>
        <p:sp>
          <p:nvSpPr>
            <p:cNvPr id="310" name="テキスト ボックス 309">
              <a:extLst>
                <a:ext uri="{FF2B5EF4-FFF2-40B4-BE49-F238E27FC236}">
                  <a16:creationId xmlns:a16="http://schemas.microsoft.com/office/drawing/2014/main" id="{EFE7B0C5-BC86-A941-9849-177686F613ED}"/>
                </a:ext>
              </a:extLst>
            </p:cNvPr>
            <p:cNvSpPr txBox="1"/>
            <p:nvPr/>
          </p:nvSpPr>
          <p:spPr>
            <a:xfrm>
              <a:off x="10326142" y="521146"/>
              <a:ext cx="1569660" cy="646331"/>
            </a:xfrm>
            <a:prstGeom prst="rect">
              <a:avLst/>
            </a:prstGeom>
            <a:noFill/>
          </p:spPr>
          <p:txBody>
            <a:bodyPr wrap="none" rtlCol="0">
              <a:spAutoFit/>
            </a:bodyPr>
            <a:lstStyle/>
            <a:p>
              <a:r>
                <a:rPr kumimoji="1" lang="ja-JP" altLang="en-US"/>
                <a:t>同様の補完を</a:t>
              </a:r>
              <a:endParaRPr kumimoji="1" lang="en-US" altLang="ja-JP" dirty="0"/>
            </a:p>
            <a:p>
              <a:r>
                <a:rPr lang="ja-JP" altLang="en-US"/>
                <a:t>繰り返す</a:t>
              </a:r>
              <a:endParaRPr kumimoji="1" lang="ja-JP" altLang="en-US"/>
            </a:p>
          </p:txBody>
        </p:sp>
      </p:grpSp>
      <p:sp>
        <p:nvSpPr>
          <p:cNvPr id="426" name="テキスト ボックス 425">
            <a:extLst>
              <a:ext uri="{FF2B5EF4-FFF2-40B4-BE49-F238E27FC236}">
                <a16:creationId xmlns:a16="http://schemas.microsoft.com/office/drawing/2014/main" id="{D4BA42AA-35AE-7147-B355-DADF4455A0B6}"/>
              </a:ext>
            </a:extLst>
          </p:cNvPr>
          <p:cNvSpPr txBox="1"/>
          <p:nvPr/>
        </p:nvSpPr>
        <p:spPr>
          <a:xfrm>
            <a:off x="2930573" y="3816480"/>
            <a:ext cx="543739" cy="369332"/>
          </a:xfrm>
          <a:prstGeom prst="rect">
            <a:avLst/>
          </a:prstGeom>
          <a:noFill/>
        </p:spPr>
        <p:txBody>
          <a:bodyPr wrap="none" rtlCol="0">
            <a:spAutoFit/>
          </a:bodyPr>
          <a:lstStyle/>
          <a:p>
            <a:r>
              <a:rPr lang="en-US" altLang="ja-JP" dirty="0"/>
              <a:t>※1</a:t>
            </a:r>
            <a:endParaRPr kumimoji="1" lang="ja-JP" altLang="en-US"/>
          </a:p>
        </p:txBody>
      </p:sp>
      <p:sp>
        <p:nvSpPr>
          <p:cNvPr id="427" name="テキスト ボックス 426">
            <a:extLst>
              <a:ext uri="{FF2B5EF4-FFF2-40B4-BE49-F238E27FC236}">
                <a16:creationId xmlns:a16="http://schemas.microsoft.com/office/drawing/2014/main" id="{90B71294-2082-9546-9491-96D2FAC660B9}"/>
              </a:ext>
            </a:extLst>
          </p:cNvPr>
          <p:cNvSpPr txBox="1"/>
          <p:nvPr/>
        </p:nvSpPr>
        <p:spPr>
          <a:xfrm>
            <a:off x="6156774" y="3801843"/>
            <a:ext cx="543739" cy="369332"/>
          </a:xfrm>
          <a:prstGeom prst="rect">
            <a:avLst/>
          </a:prstGeom>
          <a:noFill/>
        </p:spPr>
        <p:txBody>
          <a:bodyPr wrap="none" rtlCol="0">
            <a:spAutoFit/>
          </a:bodyPr>
          <a:lstStyle/>
          <a:p>
            <a:r>
              <a:rPr lang="en-US" altLang="ja-JP" dirty="0"/>
              <a:t>※2</a:t>
            </a:r>
            <a:endParaRPr kumimoji="1" lang="ja-JP" altLang="en-US"/>
          </a:p>
        </p:txBody>
      </p:sp>
    </p:spTree>
    <p:extLst>
      <p:ext uri="{BB962C8B-B14F-4D97-AF65-F5344CB8AC3E}">
        <p14:creationId xmlns:p14="http://schemas.microsoft.com/office/powerpoint/2010/main" val="3324118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DC4FC4-D7E4-394C-83BF-06FC046BB97D}"/>
              </a:ext>
            </a:extLst>
          </p:cNvPr>
          <p:cNvSpPr>
            <a:spLocks noGrp="1"/>
          </p:cNvSpPr>
          <p:nvPr>
            <p:ph type="title"/>
          </p:nvPr>
        </p:nvSpPr>
        <p:spPr/>
        <p:txBody>
          <a:bodyPr/>
          <a:lstStyle/>
          <a:p>
            <a:r>
              <a:rPr lang="ja-JP" altLang="en-US"/>
              <a:t>提案手法</a:t>
            </a:r>
            <a:r>
              <a:rPr lang="en-US" altLang="ja-JP" dirty="0"/>
              <a:t> | </a:t>
            </a:r>
            <a:r>
              <a:rPr lang="ja-JP" altLang="en-US"/>
              <a:t>用いる機械学習手法</a:t>
            </a:r>
            <a:endParaRPr kumimoji="1" lang="ja-JP" altLang="en-US"/>
          </a:p>
        </p:txBody>
      </p:sp>
      <p:sp>
        <p:nvSpPr>
          <p:cNvPr id="4" name="スライド番号プレースホルダー 3">
            <a:extLst>
              <a:ext uri="{FF2B5EF4-FFF2-40B4-BE49-F238E27FC236}">
                <a16:creationId xmlns:a16="http://schemas.microsoft.com/office/drawing/2014/main" id="{872E945D-0D62-A240-B78E-44DD0A4C0DC9}"/>
              </a:ext>
            </a:extLst>
          </p:cNvPr>
          <p:cNvSpPr>
            <a:spLocks noGrp="1"/>
          </p:cNvSpPr>
          <p:nvPr>
            <p:ph type="sldNum" sz="quarter" idx="12"/>
          </p:nvPr>
        </p:nvSpPr>
        <p:spPr/>
        <p:txBody>
          <a:bodyPr/>
          <a:lstStyle/>
          <a:p>
            <a:fld id="{FA12595E-B1A9-9E4B-81EE-990832342503}" type="slidenum">
              <a:rPr kumimoji="1" lang="ja-JP" altLang="en-US" smtClean="0"/>
              <a:t>18</a:t>
            </a:fld>
            <a:endParaRPr kumimoji="1" lang="ja-JP" altLang="en-US"/>
          </a:p>
        </p:txBody>
      </p:sp>
      <p:sp>
        <p:nvSpPr>
          <p:cNvPr id="6" name="コンテンツ プレースホルダー 2">
            <a:extLst>
              <a:ext uri="{FF2B5EF4-FFF2-40B4-BE49-F238E27FC236}">
                <a16:creationId xmlns:a16="http://schemas.microsoft.com/office/drawing/2014/main" id="{3FF258B4-F101-5F43-ADCF-6806476C81D2}"/>
              </a:ext>
            </a:extLst>
          </p:cNvPr>
          <p:cNvSpPr>
            <a:spLocks noGrp="1"/>
          </p:cNvSpPr>
          <p:nvPr>
            <p:ph idx="1"/>
          </p:nvPr>
        </p:nvSpPr>
        <p:spPr>
          <a:xfrm>
            <a:off x="0" y="1556592"/>
            <a:ext cx="12347715" cy="5539946"/>
          </a:xfrm>
        </p:spPr>
        <p:txBody>
          <a:bodyPr>
            <a:normAutofit/>
          </a:bodyPr>
          <a:lstStyle/>
          <a:p>
            <a:pPr marL="0" indent="0">
              <a:buNone/>
            </a:pPr>
            <a:r>
              <a:rPr kumimoji="1" lang="ja-JP" altLang="en-US" b="1"/>
              <a:t>半教師</a:t>
            </a:r>
            <a:r>
              <a:rPr kumimoji="1" lang="ja-JP" altLang="en-US" b="1" dirty="0"/>
              <a:t>ありノード分類</a:t>
            </a:r>
            <a:endParaRPr kumimoji="1" lang="en-US" altLang="ja-JP" b="1" dirty="0"/>
          </a:p>
          <a:p>
            <a:pPr lvl="1"/>
            <a:r>
              <a:rPr lang="en-US" altLang="ja-JP" dirty="0"/>
              <a:t>2</a:t>
            </a:r>
            <a:r>
              <a:rPr lang="ja-JP" altLang="en-US" dirty="0"/>
              <a:t>層の</a:t>
            </a:r>
            <a:r>
              <a:rPr lang="en-US" altLang="ja-JP" dirty="0"/>
              <a:t>GCN </a:t>
            </a:r>
            <a:r>
              <a:rPr lang="ja-JP" altLang="en-US"/>
              <a:t>を用いる</a:t>
            </a:r>
            <a:r>
              <a:rPr lang="en-US" altLang="ja-JP" dirty="0"/>
              <a:t>  </a:t>
            </a:r>
            <a:r>
              <a:rPr lang="ja-JP" altLang="en-US"/>
              <a:t>　　　</a:t>
            </a:r>
            <a:r>
              <a:rPr lang="en-US" altLang="ja-JP" dirty="0"/>
              <a:t> -&gt;</a:t>
            </a:r>
          </a:p>
          <a:p>
            <a:pPr lvl="1"/>
            <a:endParaRPr lang="en-US" altLang="ja-JP" dirty="0"/>
          </a:p>
          <a:p>
            <a:pPr lvl="1"/>
            <a:r>
              <a:rPr lang="ja-JP" altLang="en-US" dirty="0"/>
              <a:t>ラベルに基づく損失　　　　　　　　　　　</a:t>
            </a:r>
            <a:r>
              <a:rPr lang="ja-JP" altLang="en-US"/>
              <a:t>　</a:t>
            </a:r>
            <a:endParaRPr lang="en-US" altLang="ja-JP" dirty="0"/>
          </a:p>
          <a:p>
            <a:pPr marL="457200" lvl="1" indent="0">
              <a:buNone/>
            </a:pPr>
            <a:r>
              <a:rPr lang="ja-JP" altLang="en-US"/>
              <a:t>を</a:t>
            </a:r>
            <a:r>
              <a:rPr lang="ja-JP" altLang="en-US" dirty="0"/>
              <a:t>利用し勾配降下法</a:t>
            </a:r>
            <a:r>
              <a:rPr lang="ja-JP" altLang="en-US"/>
              <a:t>で最適化</a:t>
            </a:r>
            <a:r>
              <a:rPr lang="en-US" altLang="ja-JP" dirty="0"/>
              <a:t>  -&gt;</a:t>
            </a:r>
          </a:p>
          <a:p>
            <a:pPr lvl="1"/>
            <a:endParaRPr lang="en-US" altLang="ja-JP" dirty="0"/>
          </a:p>
          <a:p>
            <a:pPr marL="0" indent="0">
              <a:buNone/>
            </a:pPr>
            <a:r>
              <a:rPr kumimoji="1" lang="ja-JP" altLang="en-US" b="1" dirty="0"/>
              <a:t>リンク予測</a:t>
            </a:r>
            <a:endParaRPr kumimoji="1" lang="en-US" altLang="ja-JP" b="1" dirty="0"/>
          </a:p>
          <a:p>
            <a:pPr lvl="1"/>
            <a:r>
              <a:rPr lang="ja-JP" altLang="en-US" dirty="0"/>
              <a:t>エンコーダに</a:t>
            </a:r>
            <a:r>
              <a:rPr lang="en-US" altLang="ja-JP" dirty="0"/>
              <a:t>2</a:t>
            </a:r>
            <a:r>
              <a:rPr lang="ja-JP" altLang="en-US" dirty="0"/>
              <a:t>層</a:t>
            </a:r>
            <a:r>
              <a:rPr lang="en-US" altLang="ja-JP" dirty="0"/>
              <a:t>GCN</a:t>
            </a:r>
            <a:r>
              <a:rPr lang="ja-JP" altLang="en-US" dirty="0"/>
              <a:t>、デコーダに内積</a:t>
            </a:r>
            <a:r>
              <a:rPr lang="ja-JP" altLang="en-US"/>
              <a:t>を用いた</a:t>
            </a:r>
            <a:r>
              <a:rPr lang="en-US" altLang="ja-JP" dirty="0"/>
              <a:t>VGAE</a:t>
            </a:r>
            <a:r>
              <a:rPr lang="en-US" altLang="ja-JP" sz="1400" dirty="0"/>
              <a:t>(Variational Graph Auto Encoder)</a:t>
            </a:r>
            <a:r>
              <a:rPr lang="ja-JP" altLang="en-US"/>
              <a:t>を用いた</a:t>
            </a:r>
            <a:endParaRPr lang="en-US" altLang="ja-JP" dirty="0"/>
          </a:p>
          <a:p>
            <a:pPr marL="457200" lvl="1" indent="0">
              <a:buNone/>
            </a:pPr>
            <a:endParaRPr kumimoji="1" lang="en-US" altLang="ja-JP" dirty="0"/>
          </a:p>
        </p:txBody>
      </p:sp>
      <p:pic>
        <p:nvPicPr>
          <p:cNvPr id="11" name="図 10">
            <a:extLst>
              <a:ext uri="{FF2B5EF4-FFF2-40B4-BE49-F238E27FC236}">
                <a16:creationId xmlns:a16="http://schemas.microsoft.com/office/drawing/2014/main" id="{DBCAC948-CBFB-5C48-B341-4BCCA8C86279}"/>
              </a:ext>
            </a:extLst>
          </p:cNvPr>
          <p:cNvPicPr>
            <a:picLocks noChangeAspect="1"/>
          </p:cNvPicPr>
          <p:nvPr/>
        </p:nvPicPr>
        <p:blipFill>
          <a:blip r:embed="rId3"/>
          <a:stretch>
            <a:fillRect/>
          </a:stretch>
        </p:blipFill>
        <p:spPr>
          <a:xfrm>
            <a:off x="5417805" y="1899802"/>
            <a:ext cx="6385589" cy="620543"/>
          </a:xfrm>
          <a:prstGeom prst="rect">
            <a:avLst/>
          </a:prstGeom>
        </p:spPr>
      </p:pic>
      <p:pic>
        <p:nvPicPr>
          <p:cNvPr id="13" name="図 12">
            <a:extLst>
              <a:ext uri="{FF2B5EF4-FFF2-40B4-BE49-F238E27FC236}">
                <a16:creationId xmlns:a16="http://schemas.microsoft.com/office/drawing/2014/main" id="{8E99CD6F-5BC8-A04E-9148-0F586418CCB4}"/>
              </a:ext>
            </a:extLst>
          </p:cNvPr>
          <p:cNvPicPr>
            <a:picLocks noChangeAspect="1"/>
          </p:cNvPicPr>
          <p:nvPr/>
        </p:nvPicPr>
        <p:blipFill>
          <a:blip r:embed="rId4"/>
          <a:stretch>
            <a:fillRect/>
          </a:stretch>
        </p:blipFill>
        <p:spPr>
          <a:xfrm>
            <a:off x="5417805" y="2882155"/>
            <a:ext cx="4641675" cy="919780"/>
          </a:xfrm>
          <a:prstGeom prst="rect">
            <a:avLst/>
          </a:prstGeom>
        </p:spPr>
      </p:pic>
      <p:pic>
        <p:nvPicPr>
          <p:cNvPr id="15" name="図 14">
            <a:extLst>
              <a:ext uri="{FF2B5EF4-FFF2-40B4-BE49-F238E27FC236}">
                <a16:creationId xmlns:a16="http://schemas.microsoft.com/office/drawing/2014/main" id="{68A1DAA7-169D-4B4B-9652-3367F76334B2}"/>
              </a:ext>
            </a:extLst>
          </p:cNvPr>
          <p:cNvPicPr>
            <a:picLocks noChangeAspect="1"/>
          </p:cNvPicPr>
          <p:nvPr/>
        </p:nvPicPr>
        <p:blipFill>
          <a:blip r:embed="rId5"/>
          <a:stretch>
            <a:fillRect/>
          </a:stretch>
        </p:blipFill>
        <p:spPr>
          <a:xfrm>
            <a:off x="1948670" y="5926812"/>
            <a:ext cx="5900955" cy="571395"/>
          </a:xfrm>
          <a:prstGeom prst="rect">
            <a:avLst/>
          </a:prstGeom>
        </p:spPr>
      </p:pic>
      <p:pic>
        <p:nvPicPr>
          <p:cNvPr id="17" name="図 16">
            <a:extLst>
              <a:ext uri="{FF2B5EF4-FFF2-40B4-BE49-F238E27FC236}">
                <a16:creationId xmlns:a16="http://schemas.microsoft.com/office/drawing/2014/main" id="{5CBD8008-1133-A34B-B118-1CA20F1F4D03}"/>
              </a:ext>
            </a:extLst>
          </p:cNvPr>
          <p:cNvPicPr>
            <a:picLocks noChangeAspect="1"/>
          </p:cNvPicPr>
          <p:nvPr/>
        </p:nvPicPr>
        <p:blipFill>
          <a:blip r:embed="rId6"/>
          <a:stretch>
            <a:fillRect/>
          </a:stretch>
        </p:blipFill>
        <p:spPr>
          <a:xfrm>
            <a:off x="2155840" y="4886388"/>
            <a:ext cx="5693785" cy="870756"/>
          </a:xfrm>
          <a:prstGeom prst="rect">
            <a:avLst/>
          </a:prstGeom>
        </p:spPr>
      </p:pic>
      <p:pic>
        <p:nvPicPr>
          <p:cNvPr id="19" name="図 18">
            <a:extLst>
              <a:ext uri="{FF2B5EF4-FFF2-40B4-BE49-F238E27FC236}">
                <a16:creationId xmlns:a16="http://schemas.microsoft.com/office/drawing/2014/main" id="{1AB80B48-B91F-664D-9F42-F5A731624B21}"/>
              </a:ext>
            </a:extLst>
          </p:cNvPr>
          <p:cNvPicPr>
            <a:picLocks noChangeAspect="1"/>
          </p:cNvPicPr>
          <p:nvPr/>
        </p:nvPicPr>
        <p:blipFill>
          <a:blip r:embed="rId7"/>
          <a:stretch>
            <a:fillRect/>
          </a:stretch>
        </p:blipFill>
        <p:spPr>
          <a:xfrm>
            <a:off x="9263173" y="4845245"/>
            <a:ext cx="2900846" cy="787218"/>
          </a:xfrm>
          <a:prstGeom prst="rect">
            <a:avLst/>
          </a:prstGeom>
        </p:spPr>
      </p:pic>
      <p:sp>
        <p:nvSpPr>
          <p:cNvPr id="20" name="テキスト ボックス 19">
            <a:extLst>
              <a:ext uri="{FF2B5EF4-FFF2-40B4-BE49-F238E27FC236}">
                <a16:creationId xmlns:a16="http://schemas.microsoft.com/office/drawing/2014/main" id="{93F2F33B-7F99-9B43-AF9B-505096797B99}"/>
              </a:ext>
            </a:extLst>
          </p:cNvPr>
          <p:cNvSpPr txBox="1"/>
          <p:nvPr/>
        </p:nvSpPr>
        <p:spPr>
          <a:xfrm>
            <a:off x="402673" y="5117609"/>
            <a:ext cx="1338828" cy="369332"/>
          </a:xfrm>
          <a:prstGeom prst="rect">
            <a:avLst/>
          </a:prstGeom>
          <a:noFill/>
        </p:spPr>
        <p:txBody>
          <a:bodyPr wrap="none" rtlCol="0">
            <a:spAutoFit/>
          </a:bodyPr>
          <a:lstStyle/>
          <a:p>
            <a:r>
              <a:rPr kumimoji="1" lang="ja-JP" altLang="en-US"/>
              <a:t>エンコーダ</a:t>
            </a:r>
          </a:p>
        </p:txBody>
      </p:sp>
      <p:sp>
        <p:nvSpPr>
          <p:cNvPr id="21" name="テキスト ボックス 20">
            <a:extLst>
              <a:ext uri="{FF2B5EF4-FFF2-40B4-BE49-F238E27FC236}">
                <a16:creationId xmlns:a16="http://schemas.microsoft.com/office/drawing/2014/main" id="{7C95EE80-39C2-BA43-98F4-EFB6CA825EF6}"/>
              </a:ext>
            </a:extLst>
          </p:cNvPr>
          <p:cNvSpPr txBox="1"/>
          <p:nvPr/>
        </p:nvSpPr>
        <p:spPr>
          <a:xfrm>
            <a:off x="8103705" y="5079904"/>
            <a:ext cx="1107996" cy="369332"/>
          </a:xfrm>
          <a:prstGeom prst="rect">
            <a:avLst/>
          </a:prstGeom>
          <a:noFill/>
        </p:spPr>
        <p:txBody>
          <a:bodyPr wrap="none" rtlCol="0">
            <a:spAutoFit/>
          </a:bodyPr>
          <a:lstStyle/>
          <a:p>
            <a:r>
              <a:rPr kumimoji="1" lang="ja-JP" altLang="en-US"/>
              <a:t>デコーダ</a:t>
            </a:r>
          </a:p>
        </p:txBody>
      </p:sp>
      <p:sp>
        <p:nvSpPr>
          <p:cNvPr id="22" name="テキスト ボックス 21">
            <a:extLst>
              <a:ext uri="{FF2B5EF4-FFF2-40B4-BE49-F238E27FC236}">
                <a16:creationId xmlns:a16="http://schemas.microsoft.com/office/drawing/2014/main" id="{6DB43847-EF29-3647-96DF-52ED1CDB17B4}"/>
              </a:ext>
            </a:extLst>
          </p:cNvPr>
          <p:cNvSpPr txBox="1"/>
          <p:nvPr/>
        </p:nvSpPr>
        <p:spPr>
          <a:xfrm>
            <a:off x="633505" y="6027844"/>
            <a:ext cx="1107996" cy="369332"/>
          </a:xfrm>
          <a:prstGeom prst="rect">
            <a:avLst/>
          </a:prstGeom>
          <a:noFill/>
        </p:spPr>
        <p:txBody>
          <a:bodyPr wrap="none" rtlCol="0">
            <a:spAutoFit/>
          </a:bodyPr>
          <a:lstStyle/>
          <a:p>
            <a:r>
              <a:rPr kumimoji="1" lang="ja-JP" altLang="en-US"/>
              <a:t>損失関数</a:t>
            </a:r>
          </a:p>
        </p:txBody>
      </p:sp>
      <p:sp>
        <p:nvSpPr>
          <p:cNvPr id="23" name="左中かっこ 22">
            <a:extLst>
              <a:ext uri="{FF2B5EF4-FFF2-40B4-BE49-F238E27FC236}">
                <a16:creationId xmlns:a16="http://schemas.microsoft.com/office/drawing/2014/main" id="{A0E8623D-6EF5-FF4C-9529-1329098D5FEB}"/>
              </a:ext>
            </a:extLst>
          </p:cNvPr>
          <p:cNvSpPr/>
          <p:nvPr/>
        </p:nvSpPr>
        <p:spPr>
          <a:xfrm>
            <a:off x="1741501" y="4972086"/>
            <a:ext cx="414339" cy="6603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左中かっこ 23">
            <a:extLst>
              <a:ext uri="{FF2B5EF4-FFF2-40B4-BE49-F238E27FC236}">
                <a16:creationId xmlns:a16="http://schemas.microsoft.com/office/drawing/2014/main" id="{91E0BC7E-2723-134C-9611-A4FE100EF02E}"/>
              </a:ext>
            </a:extLst>
          </p:cNvPr>
          <p:cNvSpPr/>
          <p:nvPr/>
        </p:nvSpPr>
        <p:spPr>
          <a:xfrm>
            <a:off x="9096380" y="4934381"/>
            <a:ext cx="166793" cy="6603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5" name="左中かっこ 24">
            <a:extLst>
              <a:ext uri="{FF2B5EF4-FFF2-40B4-BE49-F238E27FC236}">
                <a16:creationId xmlns:a16="http://schemas.microsoft.com/office/drawing/2014/main" id="{6412C01F-7AB3-734D-A0A1-80A9176E3520}"/>
              </a:ext>
            </a:extLst>
          </p:cNvPr>
          <p:cNvSpPr/>
          <p:nvPr/>
        </p:nvSpPr>
        <p:spPr>
          <a:xfrm>
            <a:off x="1729080" y="5878535"/>
            <a:ext cx="261939" cy="6603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180915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55E02E-9CFF-3F45-95EB-263D010EC2E6}"/>
              </a:ext>
            </a:extLst>
          </p:cNvPr>
          <p:cNvSpPr>
            <a:spLocks noGrp="1"/>
          </p:cNvSpPr>
          <p:nvPr>
            <p:ph type="title"/>
          </p:nvPr>
        </p:nvSpPr>
        <p:spPr/>
        <p:txBody>
          <a:bodyPr/>
          <a:lstStyle/>
          <a:p>
            <a:r>
              <a:rPr lang="ja-JP" altLang="en-US"/>
              <a:t>提案手法</a:t>
            </a:r>
            <a:r>
              <a:rPr lang="en-US" altLang="ja-JP" dirty="0"/>
              <a:t> | </a:t>
            </a:r>
            <a:r>
              <a:rPr lang="ja-JP" altLang="en-US"/>
              <a:t>モデル定義</a:t>
            </a:r>
            <a:endParaRPr kumimoji="1" lang="ja-JP" altLang="en-US"/>
          </a:p>
        </p:txBody>
      </p:sp>
      <p:sp>
        <p:nvSpPr>
          <p:cNvPr id="3" name="コンテンツ プレースホルダー 2">
            <a:extLst>
              <a:ext uri="{FF2B5EF4-FFF2-40B4-BE49-F238E27FC236}">
                <a16:creationId xmlns:a16="http://schemas.microsoft.com/office/drawing/2014/main" id="{2E35A51D-6616-6345-AEA4-836CACBC9769}"/>
              </a:ext>
            </a:extLst>
          </p:cNvPr>
          <p:cNvSpPr>
            <a:spLocks noGrp="1"/>
          </p:cNvSpPr>
          <p:nvPr>
            <p:ph idx="1"/>
          </p:nvPr>
        </p:nvSpPr>
        <p:spPr>
          <a:xfrm>
            <a:off x="838200" y="1825626"/>
            <a:ext cx="10515600" cy="1387132"/>
          </a:xfrm>
        </p:spPr>
        <p:txBody>
          <a:bodyPr/>
          <a:lstStyle/>
          <a:p>
            <a:r>
              <a:rPr lang="en-US" altLang="ja-JP" b="1" dirty="0"/>
              <a:t>(1)</a:t>
            </a:r>
            <a:r>
              <a:rPr lang="en-US" altLang="ja-JP" b="1" dirty="0" err="1"/>
              <a:t>GCN_neighbor</a:t>
            </a:r>
            <a:endParaRPr lang="ja-JP" altLang="en-US" b="1"/>
          </a:p>
          <a:p>
            <a:endParaRPr kumimoji="1" lang="ja-JP" altLang="en-US"/>
          </a:p>
        </p:txBody>
      </p:sp>
      <p:sp>
        <p:nvSpPr>
          <p:cNvPr id="5" name="コンテンツ プレースホルダー 2">
            <a:extLst>
              <a:ext uri="{FF2B5EF4-FFF2-40B4-BE49-F238E27FC236}">
                <a16:creationId xmlns:a16="http://schemas.microsoft.com/office/drawing/2014/main" id="{F7C603AF-4B77-A448-AF6C-698C24171CE0}"/>
              </a:ext>
            </a:extLst>
          </p:cNvPr>
          <p:cNvSpPr txBox="1">
            <a:spLocks/>
          </p:cNvSpPr>
          <p:nvPr/>
        </p:nvSpPr>
        <p:spPr>
          <a:xfrm>
            <a:off x="838200" y="4152815"/>
            <a:ext cx="10515600" cy="1387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b="1" dirty="0"/>
              <a:t>(2)</a:t>
            </a:r>
            <a:r>
              <a:rPr lang="en-US" altLang="ja-JP" b="1" dirty="0" err="1"/>
              <a:t>GCN_recursive</a:t>
            </a:r>
            <a:endParaRPr lang="ja-JP" altLang="en-US" b="1"/>
          </a:p>
          <a:p>
            <a:endParaRPr lang="ja-JP" altLang="en-US"/>
          </a:p>
        </p:txBody>
      </p:sp>
      <p:sp>
        <p:nvSpPr>
          <p:cNvPr id="43" name="右矢印 42">
            <a:extLst>
              <a:ext uri="{FF2B5EF4-FFF2-40B4-BE49-F238E27FC236}">
                <a16:creationId xmlns:a16="http://schemas.microsoft.com/office/drawing/2014/main" id="{D4F5DF60-8979-DB4F-B119-4D72636DE007}"/>
              </a:ext>
            </a:extLst>
          </p:cNvPr>
          <p:cNvSpPr/>
          <p:nvPr/>
        </p:nvSpPr>
        <p:spPr>
          <a:xfrm>
            <a:off x="3343573" y="2914498"/>
            <a:ext cx="850975" cy="322894"/>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819511C2-B6C1-5A49-BDC1-43BCF5D34829}"/>
              </a:ext>
            </a:extLst>
          </p:cNvPr>
          <p:cNvSpPr txBox="1"/>
          <p:nvPr/>
        </p:nvSpPr>
        <p:spPr>
          <a:xfrm>
            <a:off x="3257124" y="3259856"/>
            <a:ext cx="1210588" cy="707886"/>
          </a:xfrm>
          <a:prstGeom prst="rect">
            <a:avLst/>
          </a:prstGeom>
          <a:noFill/>
        </p:spPr>
        <p:txBody>
          <a:bodyPr wrap="none" rtlCol="0">
            <a:spAutoFit/>
          </a:bodyPr>
          <a:lstStyle/>
          <a:p>
            <a:pPr algn="ctr"/>
            <a:r>
              <a:rPr lang="ja-JP" altLang="en-US" sz="2000">
                <a:solidFill>
                  <a:schemeClr val="accent6"/>
                </a:solidFill>
              </a:rPr>
              <a:t>近隣平均</a:t>
            </a:r>
            <a:endParaRPr lang="en-US" altLang="ja-JP" sz="2000" dirty="0">
              <a:solidFill>
                <a:schemeClr val="accent6"/>
              </a:solidFill>
            </a:endParaRPr>
          </a:p>
          <a:p>
            <a:pPr algn="ctr"/>
            <a:r>
              <a:rPr lang="ja-JP" altLang="en-US" sz="2000">
                <a:solidFill>
                  <a:schemeClr val="accent6"/>
                </a:solidFill>
              </a:rPr>
              <a:t>補完</a:t>
            </a:r>
          </a:p>
        </p:txBody>
      </p:sp>
      <p:grpSp>
        <p:nvGrpSpPr>
          <p:cNvPr id="45" name="グループ化 44">
            <a:extLst>
              <a:ext uri="{FF2B5EF4-FFF2-40B4-BE49-F238E27FC236}">
                <a16:creationId xmlns:a16="http://schemas.microsoft.com/office/drawing/2014/main" id="{B52070A7-6B94-0B43-8C32-C90A73CEC517}"/>
              </a:ext>
            </a:extLst>
          </p:cNvPr>
          <p:cNvGrpSpPr/>
          <p:nvPr/>
        </p:nvGrpSpPr>
        <p:grpSpPr>
          <a:xfrm>
            <a:off x="4628819" y="2443665"/>
            <a:ext cx="1386529" cy="1424406"/>
            <a:chOff x="6538375" y="2891002"/>
            <a:chExt cx="2310963" cy="2376405"/>
          </a:xfrm>
        </p:grpSpPr>
        <p:sp>
          <p:nvSpPr>
            <p:cNvPr id="46" name="円/楕円 45">
              <a:extLst>
                <a:ext uri="{FF2B5EF4-FFF2-40B4-BE49-F238E27FC236}">
                  <a16:creationId xmlns:a16="http://schemas.microsoft.com/office/drawing/2014/main" id="{339A7AFF-A4E6-5A4D-8A20-19811330853D}"/>
                </a:ext>
              </a:extLst>
            </p:cNvPr>
            <p:cNvSpPr/>
            <p:nvPr/>
          </p:nvSpPr>
          <p:spPr>
            <a:xfrm>
              <a:off x="7360189" y="3458719"/>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49912CBE-DF8B-4641-8850-E138C5D6276B}"/>
                </a:ext>
              </a:extLst>
            </p:cNvPr>
            <p:cNvSpPr/>
            <p:nvPr/>
          </p:nvSpPr>
          <p:spPr>
            <a:xfrm>
              <a:off x="7790885" y="4261855"/>
              <a:ext cx="291548" cy="29154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a:extLst>
                <a:ext uri="{FF2B5EF4-FFF2-40B4-BE49-F238E27FC236}">
                  <a16:creationId xmlns:a16="http://schemas.microsoft.com/office/drawing/2014/main" id="{09AFE29D-D96D-8B4C-BD7D-BD3AB9F0CD1E}"/>
                </a:ext>
              </a:extLst>
            </p:cNvPr>
            <p:cNvSpPr/>
            <p:nvPr/>
          </p:nvSpPr>
          <p:spPr>
            <a:xfrm>
              <a:off x="6783306" y="4407629"/>
              <a:ext cx="291548" cy="29154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a:extLst>
                <a:ext uri="{FF2B5EF4-FFF2-40B4-BE49-F238E27FC236}">
                  <a16:creationId xmlns:a16="http://schemas.microsoft.com/office/drawing/2014/main" id="{35F6C737-838D-A847-B845-BB82AE59488D}"/>
                </a:ext>
              </a:extLst>
            </p:cNvPr>
            <p:cNvSpPr/>
            <p:nvPr/>
          </p:nvSpPr>
          <p:spPr>
            <a:xfrm>
              <a:off x="8557790" y="3458719"/>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a:extLst>
                <a:ext uri="{FF2B5EF4-FFF2-40B4-BE49-F238E27FC236}">
                  <a16:creationId xmlns:a16="http://schemas.microsoft.com/office/drawing/2014/main" id="{9D469A77-E3CA-864F-B9DE-45B6808EB38E}"/>
                </a:ext>
              </a:extLst>
            </p:cNvPr>
            <p:cNvSpPr/>
            <p:nvPr/>
          </p:nvSpPr>
          <p:spPr>
            <a:xfrm>
              <a:off x="8408703" y="4975859"/>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645180AE-B87D-814F-AF9D-A5E01A2AD820}"/>
                </a:ext>
              </a:extLst>
            </p:cNvPr>
            <p:cNvCxnSpPr>
              <a:cxnSpLocks/>
              <a:stCxn id="46" idx="3"/>
              <a:endCxn id="48" idx="0"/>
            </p:cNvCxnSpPr>
            <p:nvPr/>
          </p:nvCxnSpPr>
          <p:spPr>
            <a:xfrm flipH="1">
              <a:off x="6929080" y="3707571"/>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EEE6978F-5807-9643-905D-35F2EEB7F45A}"/>
                </a:ext>
              </a:extLst>
            </p:cNvPr>
            <p:cNvCxnSpPr>
              <a:cxnSpLocks/>
              <a:stCxn id="47" idx="2"/>
            </p:cNvCxnSpPr>
            <p:nvPr/>
          </p:nvCxnSpPr>
          <p:spPr>
            <a:xfrm flipH="1">
              <a:off x="7074855" y="4407629"/>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0379420-D0E0-BA46-8341-AF0054B4B295}"/>
                </a:ext>
              </a:extLst>
            </p:cNvPr>
            <p:cNvCxnSpPr>
              <a:cxnSpLocks/>
              <a:stCxn id="46" idx="5"/>
              <a:endCxn id="47" idx="0"/>
            </p:cNvCxnSpPr>
            <p:nvPr/>
          </p:nvCxnSpPr>
          <p:spPr>
            <a:xfrm>
              <a:off x="7609041" y="3707571"/>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7F8E5B9D-9E4F-5441-95E7-D4267CA5A0BA}"/>
                </a:ext>
              </a:extLst>
            </p:cNvPr>
            <p:cNvCxnSpPr>
              <a:cxnSpLocks/>
            </p:cNvCxnSpPr>
            <p:nvPr/>
          </p:nvCxnSpPr>
          <p:spPr>
            <a:xfrm flipH="1">
              <a:off x="8087756" y="3661589"/>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B3EA005E-70C9-3C4B-B018-2334F3833CA0}"/>
                </a:ext>
              </a:extLst>
            </p:cNvPr>
            <p:cNvCxnSpPr>
              <a:cxnSpLocks/>
              <a:stCxn id="49" idx="2"/>
            </p:cNvCxnSpPr>
            <p:nvPr/>
          </p:nvCxnSpPr>
          <p:spPr>
            <a:xfrm flipH="1">
              <a:off x="7651738" y="3604493"/>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3379138A-58E9-FE45-B9D6-AA9E87DA077F}"/>
                </a:ext>
              </a:extLst>
            </p:cNvPr>
            <p:cNvCxnSpPr>
              <a:cxnSpLocks/>
              <a:stCxn id="47" idx="5"/>
            </p:cNvCxnSpPr>
            <p:nvPr/>
          </p:nvCxnSpPr>
          <p:spPr>
            <a:xfrm>
              <a:off x="8039737" y="4510707"/>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グループ化 56">
              <a:extLst>
                <a:ext uri="{FF2B5EF4-FFF2-40B4-BE49-F238E27FC236}">
                  <a16:creationId xmlns:a16="http://schemas.microsoft.com/office/drawing/2014/main" id="{FFFBA9EA-97A1-F945-8E8A-ED2E8DB58258}"/>
                </a:ext>
              </a:extLst>
            </p:cNvPr>
            <p:cNvGrpSpPr/>
            <p:nvPr/>
          </p:nvGrpSpPr>
          <p:grpSpPr>
            <a:xfrm>
              <a:off x="7168921" y="2948732"/>
              <a:ext cx="133708" cy="700984"/>
              <a:chOff x="7738423" y="3714117"/>
              <a:chExt cx="275680" cy="1075926"/>
            </a:xfrm>
          </p:grpSpPr>
          <p:sp>
            <p:nvSpPr>
              <p:cNvPr id="78" name="正方形/長方形 77">
                <a:extLst>
                  <a:ext uri="{FF2B5EF4-FFF2-40B4-BE49-F238E27FC236}">
                    <a16:creationId xmlns:a16="http://schemas.microsoft.com/office/drawing/2014/main" id="{EFBC6703-96EB-8A47-BE21-5D180A45A989}"/>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9" name="正方形/長方形 78">
                <a:extLst>
                  <a:ext uri="{FF2B5EF4-FFF2-40B4-BE49-F238E27FC236}">
                    <a16:creationId xmlns:a16="http://schemas.microsoft.com/office/drawing/2014/main" id="{F2D7B30F-1CC4-3F4C-8325-8B2F5519ED0E}"/>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96D9145D-E47C-A84D-9482-479814855310}"/>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81" name="正方形/長方形 80">
                <a:extLst>
                  <a:ext uri="{FF2B5EF4-FFF2-40B4-BE49-F238E27FC236}">
                    <a16:creationId xmlns:a16="http://schemas.microsoft.com/office/drawing/2014/main" id="{2FA645B0-044A-2644-BAD2-04DE4A0C8F55}"/>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58" name="グループ化 57">
              <a:extLst>
                <a:ext uri="{FF2B5EF4-FFF2-40B4-BE49-F238E27FC236}">
                  <a16:creationId xmlns:a16="http://schemas.microsoft.com/office/drawing/2014/main" id="{3818C74D-2C7A-714F-94A2-D18ECE15EBF9}"/>
                </a:ext>
              </a:extLst>
            </p:cNvPr>
            <p:cNvGrpSpPr/>
            <p:nvPr/>
          </p:nvGrpSpPr>
          <p:grpSpPr>
            <a:xfrm>
              <a:off x="8341849" y="2891002"/>
              <a:ext cx="133708" cy="700984"/>
              <a:chOff x="7738423" y="3714117"/>
              <a:chExt cx="275680" cy="1075926"/>
            </a:xfrm>
          </p:grpSpPr>
          <p:sp>
            <p:nvSpPr>
              <p:cNvPr id="74" name="正方形/長方形 73">
                <a:extLst>
                  <a:ext uri="{FF2B5EF4-FFF2-40B4-BE49-F238E27FC236}">
                    <a16:creationId xmlns:a16="http://schemas.microsoft.com/office/drawing/2014/main" id="{3A5101F1-FD04-054E-B8EA-F5ADCD67A454}"/>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A2AA7535-2B1C-6143-8D77-F0B2C1C3FF16}"/>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6" name="正方形/長方形 75">
                <a:extLst>
                  <a:ext uri="{FF2B5EF4-FFF2-40B4-BE49-F238E27FC236}">
                    <a16:creationId xmlns:a16="http://schemas.microsoft.com/office/drawing/2014/main" id="{84A5EF04-E3DC-CC4E-AB2D-E723FE01B2AD}"/>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7" name="正方形/長方形 76">
                <a:extLst>
                  <a:ext uri="{FF2B5EF4-FFF2-40B4-BE49-F238E27FC236}">
                    <a16:creationId xmlns:a16="http://schemas.microsoft.com/office/drawing/2014/main" id="{C23F1D33-691D-6C4A-A18F-B2D113833BED}"/>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59" name="グループ化 58">
              <a:extLst>
                <a:ext uri="{FF2B5EF4-FFF2-40B4-BE49-F238E27FC236}">
                  <a16:creationId xmlns:a16="http://schemas.microsoft.com/office/drawing/2014/main" id="{7E7F6B8A-7AF0-1041-AA06-87D7B296B48E}"/>
                </a:ext>
              </a:extLst>
            </p:cNvPr>
            <p:cNvGrpSpPr/>
            <p:nvPr/>
          </p:nvGrpSpPr>
          <p:grpSpPr>
            <a:xfrm>
              <a:off x="8367768" y="4239803"/>
              <a:ext cx="133708" cy="700984"/>
              <a:chOff x="7738423" y="3714117"/>
              <a:chExt cx="275680" cy="1075926"/>
            </a:xfrm>
          </p:grpSpPr>
          <p:sp>
            <p:nvSpPr>
              <p:cNvPr id="70" name="正方形/長方形 69">
                <a:extLst>
                  <a:ext uri="{FF2B5EF4-FFF2-40B4-BE49-F238E27FC236}">
                    <a16:creationId xmlns:a16="http://schemas.microsoft.com/office/drawing/2014/main" id="{BB20B639-7147-C447-8F3D-AF603765C9F5}"/>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1" name="正方形/長方形 70">
                <a:extLst>
                  <a:ext uri="{FF2B5EF4-FFF2-40B4-BE49-F238E27FC236}">
                    <a16:creationId xmlns:a16="http://schemas.microsoft.com/office/drawing/2014/main" id="{40E3A342-5CA1-984B-84FB-2A0ECBCDD966}"/>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2" name="正方形/長方形 71">
                <a:extLst>
                  <a:ext uri="{FF2B5EF4-FFF2-40B4-BE49-F238E27FC236}">
                    <a16:creationId xmlns:a16="http://schemas.microsoft.com/office/drawing/2014/main" id="{EC70D08F-6315-1446-A839-DE3C4C10FBB9}"/>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3" name="正方形/長方形 72">
                <a:extLst>
                  <a:ext uri="{FF2B5EF4-FFF2-40B4-BE49-F238E27FC236}">
                    <a16:creationId xmlns:a16="http://schemas.microsoft.com/office/drawing/2014/main" id="{84E0A479-C009-DD4C-852A-C246FD276E0A}"/>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60" name="グループ化 59">
              <a:extLst>
                <a:ext uri="{FF2B5EF4-FFF2-40B4-BE49-F238E27FC236}">
                  <a16:creationId xmlns:a16="http://schemas.microsoft.com/office/drawing/2014/main" id="{5C6683A1-8A49-514A-BB48-B779A24141C0}"/>
                </a:ext>
              </a:extLst>
            </p:cNvPr>
            <p:cNvGrpSpPr/>
            <p:nvPr/>
          </p:nvGrpSpPr>
          <p:grpSpPr>
            <a:xfrm>
              <a:off x="6538375" y="3660663"/>
              <a:ext cx="133708" cy="700984"/>
              <a:chOff x="7738423" y="3714117"/>
              <a:chExt cx="275680" cy="1075926"/>
            </a:xfrm>
          </p:grpSpPr>
          <p:sp>
            <p:nvSpPr>
              <p:cNvPr id="66" name="正方形/長方形 65">
                <a:extLst>
                  <a:ext uri="{FF2B5EF4-FFF2-40B4-BE49-F238E27FC236}">
                    <a16:creationId xmlns:a16="http://schemas.microsoft.com/office/drawing/2014/main" id="{7B318118-4238-4B4B-83BD-E6D3F3DBE3BD}"/>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7" name="正方形/長方形 66">
                <a:extLst>
                  <a:ext uri="{FF2B5EF4-FFF2-40B4-BE49-F238E27FC236}">
                    <a16:creationId xmlns:a16="http://schemas.microsoft.com/office/drawing/2014/main" id="{876AF22D-B8A9-C342-A2F3-2BDDD6163EC9}"/>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8B009C74-F3C8-FD43-AE42-5882922D597E}"/>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BFEFB46E-48E0-DA4D-BA7B-E8B3B6C59377}"/>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DD027560-8BB0-0547-BDAB-8EB4EB8DA53B}"/>
                </a:ext>
              </a:extLst>
            </p:cNvPr>
            <p:cNvGrpSpPr/>
            <p:nvPr/>
          </p:nvGrpSpPr>
          <p:grpSpPr>
            <a:xfrm>
              <a:off x="7466639" y="3952001"/>
              <a:ext cx="133708" cy="700984"/>
              <a:chOff x="7738423" y="3714117"/>
              <a:chExt cx="275680" cy="1075926"/>
            </a:xfrm>
          </p:grpSpPr>
          <p:sp>
            <p:nvSpPr>
              <p:cNvPr id="62" name="正方形/長方形 61">
                <a:extLst>
                  <a:ext uri="{FF2B5EF4-FFF2-40B4-BE49-F238E27FC236}">
                    <a16:creationId xmlns:a16="http://schemas.microsoft.com/office/drawing/2014/main" id="{DF22847D-377A-A94D-A781-3B0ABCF8C9E9}"/>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46A7D1C3-E9C1-7A46-8E30-B0D69DE03C67}"/>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7AF85F93-196B-B44D-B168-63E1BC76D9B1}"/>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25E5185D-7BA3-AF41-BF01-C11C18E067C7}"/>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sp>
        <p:nvSpPr>
          <p:cNvPr id="82" name="右矢印 81">
            <a:extLst>
              <a:ext uri="{FF2B5EF4-FFF2-40B4-BE49-F238E27FC236}">
                <a16:creationId xmlns:a16="http://schemas.microsoft.com/office/drawing/2014/main" id="{A9302D84-58BF-A74C-BC41-D82C5F46AAF8}"/>
              </a:ext>
            </a:extLst>
          </p:cNvPr>
          <p:cNvSpPr/>
          <p:nvPr/>
        </p:nvSpPr>
        <p:spPr>
          <a:xfrm>
            <a:off x="6736128" y="3516332"/>
            <a:ext cx="850975" cy="322894"/>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727A4AB0-3FD3-C54A-B4C0-618D838491BE}"/>
              </a:ext>
            </a:extLst>
          </p:cNvPr>
          <p:cNvSpPr txBox="1"/>
          <p:nvPr/>
        </p:nvSpPr>
        <p:spPr>
          <a:xfrm>
            <a:off x="6747906" y="2502279"/>
            <a:ext cx="737702" cy="400110"/>
          </a:xfrm>
          <a:prstGeom prst="rect">
            <a:avLst/>
          </a:prstGeom>
          <a:noFill/>
        </p:spPr>
        <p:txBody>
          <a:bodyPr wrap="none" rtlCol="0">
            <a:spAutoFit/>
          </a:bodyPr>
          <a:lstStyle/>
          <a:p>
            <a:r>
              <a:rPr lang="en-US" altLang="ja-JP" sz="2000" dirty="0">
                <a:solidFill>
                  <a:schemeClr val="accent6"/>
                </a:solidFill>
              </a:rPr>
              <a:t>GCN</a:t>
            </a:r>
            <a:endParaRPr kumimoji="1" lang="ja-JP" altLang="en-US" sz="2000">
              <a:solidFill>
                <a:schemeClr val="accent6"/>
              </a:solidFill>
            </a:endParaRPr>
          </a:p>
        </p:txBody>
      </p:sp>
      <p:sp>
        <p:nvSpPr>
          <p:cNvPr id="84" name="テキスト ボックス 83">
            <a:extLst>
              <a:ext uri="{FF2B5EF4-FFF2-40B4-BE49-F238E27FC236}">
                <a16:creationId xmlns:a16="http://schemas.microsoft.com/office/drawing/2014/main" id="{EF0BA146-88F1-2646-920F-9D8A04FEB5EE}"/>
              </a:ext>
            </a:extLst>
          </p:cNvPr>
          <p:cNvSpPr txBox="1"/>
          <p:nvPr/>
        </p:nvSpPr>
        <p:spPr>
          <a:xfrm>
            <a:off x="7672578" y="2756371"/>
            <a:ext cx="3476830" cy="523220"/>
          </a:xfrm>
          <a:prstGeom prst="rect">
            <a:avLst/>
          </a:prstGeom>
          <a:noFill/>
        </p:spPr>
        <p:txBody>
          <a:bodyPr wrap="square" rtlCol="0">
            <a:spAutoFit/>
          </a:bodyPr>
          <a:lstStyle/>
          <a:p>
            <a:r>
              <a:rPr kumimoji="1" lang="ja-JP" altLang="en-US" sz="2800"/>
              <a:t>ノード分類</a:t>
            </a:r>
          </a:p>
        </p:txBody>
      </p:sp>
      <p:cxnSp>
        <p:nvCxnSpPr>
          <p:cNvPr id="85" name="直線コネクタ 84">
            <a:extLst>
              <a:ext uri="{FF2B5EF4-FFF2-40B4-BE49-F238E27FC236}">
                <a16:creationId xmlns:a16="http://schemas.microsoft.com/office/drawing/2014/main" id="{9D3A6440-3ED2-EE4F-8012-8DC70C137925}"/>
              </a:ext>
            </a:extLst>
          </p:cNvPr>
          <p:cNvCxnSpPr>
            <a:cxnSpLocks/>
          </p:cNvCxnSpPr>
          <p:nvPr/>
        </p:nvCxnSpPr>
        <p:spPr>
          <a:xfrm>
            <a:off x="1173892" y="4152815"/>
            <a:ext cx="10378462" cy="0"/>
          </a:xfrm>
          <a:prstGeom prst="line">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86" name="グループ化 85">
            <a:extLst>
              <a:ext uri="{FF2B5EF4-FFF2-40B4-BE49-F238E27FC236}">
                <a16:creationId xmlns:a16="http://schemas.microsoft.com/office/drawing/2014/main" id="{01DBFD5F-7B3C-4040-B53C-E6F955B0DFD8}"/>
              </a:ext>
            </a:extLst>
          </p:cNvPr>
          <p:cNvGrpSpPr/>
          <p:nvPr/>
        </p:nvGrpSpPr>
        <p:grpSpPr>
          <a:xfrm>
            <a:off x="1670183" y="4873418"/>
            <a:ext cx="1440598" cy="1580875"/>
            <a:chOff x="1008054" y="2869698"/>
            <a:chExt cx="2217129" cy="2376405"/>
          </a:xfrm>
        </p:grpSpPr>
        <p:sp>
          <p:nvSpPr>
            <p:cNvPr id="87" name="円/楕円 86">
              <a:extLst>
                <a:ext uri="{FF2B5EF4-FFF2-40B4-BE49-F238E27FC236}">
                  <a16:creationId xmlns:a16="http://schemas.microsoft.com/office/drawing/2014/main" id="{FDBB870D-FCD3-5D41-88DD-37B42BD07E00}"/>
                </a:ext>
              </a:extLst>
            </p:cNvPr>
            <p:cNvSpPr/>
            <p:nvPr/>
          </p:nvSpPr>
          <p:spPr>
            <a:xfrm>
              <a:off x="1736034" y="3437415"/>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a:extLst>
                <a:ext uri="{FF2B5EF4-FFF2-40B4-BE49-F238E27FC236}">
                  <a16:creationId xmlns:a16="http://schemas.microsoft.com/office/drawing/2014/main" id="{EC6AEDA2-3AE4-9A48-A0C3-8E3F601CB743}"/>
                </a:ext>
              </a:extLst>
            </p:cNvPr>
            <p:cNvSpPr/>
            <p:nvPr/>
          </p:nvSpPr>
          <p:spPr>
            <a:xfrm>
              <a:off x="2166730" y="4240551"/>
              <a:ext cx="291548" cy="2915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a:extLst>
                <a:ext uri="{FF2B5EF4-FFF2-40B4-BE49-F238E27FC236}">
                  <a16:creationId xmlns:a16="http://schemas.microsoft.com/office/drawing/2014/main" id="{48B774D2-57BD-BC46-B098-D74BA5C5B42C}"/>
                </a:ext>
              </a:extLst>
            </p:cNvPr>
            <p:cNvSpPr/>
            <p:nvPr/>
          </p:nvSpPr>
          <p:spPr>
            <a:xfrm>
              <a:off x="1159151" y="4386325"/>
              <a:ext cx="291548" cy="2915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a:extLst>
                <a:ext uri="{FF2B5EF4-FFF2-40B4-BE49-F238E27FC236}">
                  <a16:creationId xmlns:a16="http://schemas.microsoft.com/office/drawing/2014/main" id="{BC4A76A2-BE1F-3B4C-8AEA-7147CE21B6AA}"/>
                </a:ext>
              </a:extLst>
            </p:cNvPr>
            <p:cNvSpPr/>
            <p:nvPr/>
          </p:nvSpPr>
          <p:spPr>
            <a:xfrm>
              <a:off x="2933635" y="3437415"/>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a:extLst>
                <a:ext uri="{FF2B5EF4-FFF2-40B4-BE49-F238E27FC236}">
                  <a16:creationId xmlns:a16="http://schemas.microsoft.com/office/drawing/2014/main" id="{2B420684-8E85-EC40-97A9-6F7F2F9A01FA}"/>
                </a:ext>
              </a:extLst>
            </p:cNvPr>
            <p:cNvSpPr/>
            <p:nvPr/>
          </p:nvSpPr>
          <p:spPr>
            <a:xfrm>
              <a:off x="2784548" y="4954555"/>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2" name="直線コネクタ 91">
              <a:extLst>
                <a:ext uri="{FF2B5EF4-FFF2-40B4-BE49-F238E27FC236}">
                  <a16:creationId xmlns:a16="http://schemas.microsoft.com/office/drawing/2014/main" id="{522508E2-21D8-C54C-AEBF-FA0805966B0C}"/>
                </a:ext>
              </a:extLst>
            </p:cNvPr>
            <p:cNvCxnSpPr>
              <a:cxnSpLocks/>
              <a:stCxn id="87" idx="3"/>
              <a:endCxn id="89" idx="0"/>
            </p:cNvCxnSpPr>
            <p:nvPr/>
          </p:nvCxnSpPr>
          <p:spPr>
            <a:xfrm flipH="1">
              <a:off x="1304925" y="3686267"/>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59E1C3CB-44BA-1F45-BE21-7FF543CE9919}"/>
                </a:ext>
              </a:extLst>
            </p:cNvPr>
            <p:cNvCxnSpPr>
              <a:cxnSpLocks/>
              <a:stCxn id="88" idx="2"/>
            </p:cNvCxnSpPr>
            <p:nvPr/>
          </p:nvCxnSpPr>
          <p:spPr>
            <a:xfrm flipH="1">
              <a:off x="1450700" y="4386325"/>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65A9DB99-AD50-3845-A5B9-FFD39C0B2275}"/>
                </a:ext>
              </a:extLst>
            </p:cNvPr>
            <p:cNvCxnSpPr>
              <a:cxnSpLocks/>
              <a:stCxn id="87" idx="5"/>
              <a:endCxn id="88" idx="0"/>
            </p:cNvCxnSpPr>
            <p:nvPr/>
          </p:nvCxnSpPr>
          <p:spPr>
            <a:xfrm>
              <a:off x="1984886" y="3686267"/>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FCE38107-B4B7-9640-851F-053740A60CC0}"/>
                </a:ext>
              </a:extLst>
            </p:cNvPr>
            <p:cNvCxnSpPr>
              <a:cxnSpLocks/>
            </p:cNvCxnSpPr>
            <p:nvPr/>
          </p:nvCxnSpPr>
          <p:spPr>
            <a:xfrm flipH="1">
              <a:off x="2463601" y="3640285"/>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95B67B56-3DEC-9144-B3AB-6259971D5698}"/>
                </a:ext>
              </a:extLst>
            </p:cNvPr>
            <p:cNvCxnSpPr>
              <a:cxnSpLocks/>
              <a:stCxn id="90" idx="2"/>
            </p:cNvCxnSpPr>
            <p:nvPr/>
          </p:nvCxnSpPr>
          <p:spPr>
            <a:xfrm flipH="1">
              <a:off x="2027583" y="3583189"/>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F0BC7CEE-5258-BA4B-835F-DF28D4A6CE80}"/>
                </a:ext>
              </a:extLst>
            </p:cNvPr>
            <p:cNvCxnSpPr>
              <a:cxnSpLocks/>
              <a:stCxn id="88" idx="5"/>
            </p:cNvCxnSpPr>
            <p:nvPr/>
          </p:nvCxnSpPr>
          <p:spPr>
            <a:xfrm>
              <a:off x="2415582" y="4489403"/>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97FF13BA-1980-914D-9617-C18A6BAF4F30}"/>
                </a:ext>
              </a:extLst>
            </p:cNvPr>
            <p:cNvGrpSpPr/>
            <p:nvPr/>
          </p:nvGrpSpPr>
          <p:grpSpPr>
            <a:xfrm>
              <a:off x="1544766" y="2927428"/>
              <a:ext cx="133708" cy="700984"/>
              <a:chOff x="7738423" y="3714117"/>
              <a:chExt cx="275680" cy="1075926"/>
            </a:xfrm>
          </p:grpSpPr>
          <p:sp>
            <p:nvSpPr>
              <p:cNvPr id="119" name="正方形/長方形 118">
                <a:extLst>
                  <a:ext uri="{FF2B5EF4-FFF2-40B4-BE49-F238E27FC236}">
                    <a16:creationId xmlns:a16="http://schemas.microsoft.com/office/drawing/2014/main" id="{1E0073E0-3258-ED49-A3C1-45A86BFD091F}"/>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20" name="正方形/長方形 119">
                <a:extLst>
                  <a:ext uri="{FF2B5EF4-FFF2-40B4-BE49-F238E27FC236}">
                    <a16:creationId xmlns:a16="http://schemas.microsoft.com/office/drawing/2014/main" id="{6EE44547-A35E-F646-A9DF-6D8189B845C6}"/>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id="{DCA87524-DCE7-944F-AB96-3034E0F3FBFE}"/>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22" name="正方形/長方形 121">
                <a:extLst>
                  <a:ext uri="{FF2B5EF4-FFF2-40B4-BE49-F238E27FC236}">
                    <a16:creationId xmlns:a16="http://schemas.microsoft.com/office/drawing/2014/main" id="{66CB14D7-D668-D440-A7E4-D9D62614986D}"/>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99" name="グループ化 98">
              <a:extLst>
                <a:ext uri="{FF2B5EF4-FFF2-40B4-BE49-F238E27FC236}">
                  <a16:creationId xmlns:a16="http://schemas.microsoft.com/office/drawing/2014/main" id="{289401F3-FF9E-2C4C-B9EA-1A6E336541C8}"/>
                </a:ext>
              </a:extLst>
            </p:cNvPr>
            <p:cNvGrpSpPr/>
            <p:nvPr/>
          </p:nvGrpSpPr>
          <p:grpSpPr>
            <a:xfrm>
              <a:off x="2717694" y="2869698"/>
              <a:ext cx="133708" cy="700984"/>
              <a:chOff x="7738423" y="3714117"/>
              <a:chExt cx="275680" cy="1075926"/>
            </a:xfrm>
          </p:grpSpPr>
          <p:sp>
            <p:nvSpPr>
              <p:cNvPr id="115" name="正方形/長方形 114">
                <a:extLst>
                  <a:ext uri="{FF2B5EF4-FFF2-40B4-BE49-F238E27FC236}">
                    <a16:creationId xmlns:a16="http://schemas.microsoft.com/office/drawing/2014/main" id="{6E2A52DB-BF47-4841-BD98-D08FC039B16E}"/>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16" name="正方形/長方形 115">
                <a:extLst>
                  <a:ext uri="{FF2B5EF4-FFF2-40B4-BE49-F238E27FC236}">
                    <a16:creationId xmlns:a16="http://schemas.microsoft.com/office/drawing/2014/main" id="{49F95186-235D-8545-AA4B-4E49FC98C73F}"/>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17" name="正方形/長方形 116">
                <a:extLst>
                  <a:ext uri="{FF2B5EF4-FFF2-40B4-BE49-F238E27FC236}">
                    <a16:creationId xmlns:a16="http://schemas.microsoft.com/office/drawing/2014/main" id="{B7FE723F-EDA3-CB49-B237-4E73E3141FD4}"/>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18" name="正方形/長方形 117">
                <a:extLst>
                  <a:ext uri="{FF2B5EF4-FFF2-40B4-BE49-F238E27FC236}">
                    <a16:creationId xmlns:a16="http://schemas.microsoft.com/office/drawing/2014/main" id="{3B47B2F0-80B2-D14D-AD52-D6502C484EB3}"/>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00" name="グループ化 99">
              <a:extLst>
                <a:ext uri="{FF2B5EF4-FFF2-40B4-BE49-F238E27FC236}">
                  <a16:creationId xmlns:a16="http://schemas.microsoft.com/office/drawing/2014/main" id="{8423101F-E303-6A48-94A8-DE59676DCF8D}"/>
                </a:ext>
              </a:extLst>
            </p:cNvPr>
            <p:cNvGrpSpPr/>
            <p:nvPr/>
          </p:nvGrpSpPr>
          <p:grpSpPr>
            <a:xfrm>
              <a:off x="2743613" y="4218499"/>
              <a:ext cx="133708" cy="700984"/>
              <a:chOff x="7738423" y="3714117"/>
              <a:chExt cx="275680" cy="1075926"/>
            </a:xfrm>
          </p:grpSpPr>
          <p:sp>
            <p:nvSpPr>
              <p:cNvPr id="111" name="正方形/長方形 110">
                <a:extLst>
                  <a:ext uri="{FF2B5EF4-FFF2-40B4-BE49-F238E27FC236}">
                    <a16:creationId xmlns:a16="http://schemas.microsoft.com/office/drawing/2014/main" id="{9FE183FE-96D6-1147-9270-4B180BB55675}"/>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12" name="正方形/長方形 111">
                <a:extLst>
                  <a:ext uri="{FF2B5EF4-FFF2-40B4-BE49-F238E27FC236}">
                    <a16:creationId xmlns:a16="http://schemas.microsoft.com/office/drawing/2014/main" id="{B50FC22D-2E70-944F-A739-5891C2419DC8}"/>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id="{29B12F12-C829-9D44-BF1B-46ED93A40AA9}"/>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14" name="正方形/長方形 113">
                <a:extLst>
                  <a:ext uri="{FF2B5EF4-FFF2-40B4-BE49-F238E27FC236}">
                    <a16:creationId xmlns:a16="http://schemas.microsoft.com/office/drawing/2014/main" id="{AF461FF9-BC46-E04A-9EEC-9E3DAD6DABDA}"/>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01" name="グループ化 100">
              <a:extLst>
                <a:ext uri="{FF2B5EF4-FFF2-40B4-BE49-F238E27FC236}">
                  <a16:creationId xmlns:a16="http://schemas.microsoft.com/office/drawing/2014/main" id="{BC876B07-EBD1-B645-85E2-70B39578CE05}"/>
                </a:ext>
              </a:extLst>
            </p:cNvPr>
            <p:cNvGrpSpPr/>
            <p:nvPr/>
          </p:nvGrpSpPr>
          <p:grpSpPr>
            <a:xfrm>
              <a:off x="1008054" y="3773260"/>
              <a:ext cx="133708" cy="700984"/>
              <a:chOff x="7738423" y="3714117"/>
              <a:chExt cx="275680" cy="1075926"/>
            </a:xfrm>
            <a:solidFill>
              <a:schemeClr val="bg1"/>
            </a:solidFill>
          </p:grpSpPr>
          <p:sp>
            <p:nvSpPr>
              <p:cNvPr id="107" name="正方形/長方形 106">
                <a:extLst>
                  <a:ext uri="{FF2B5EF4-FFF2-40B4-BE49-F238E27FC236}">
                    <a16:creationId xmlns:a16="http://schemas.microsoft.com/office/drawing/2014/main" id="{07542EC7-2B7B-7549-BE0A-1E4C8637ED56}"/>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108" name="正方形/長方形 107">
                <a:extLst>
                  <a:ext uri="{FF2B5EF4-FFF2-40B4-BE49-F238E27FC236}">
                    <a16:creationId xmlns:a16="http://schemas.microsoft.com/office/drawing/2014/main" id="{DF299E15-7BA1-924D-B667-4E577E66F7FC}"/>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109" name="正方形/長方形 108">
                <a:extLst>
                  <a:ext uri="{FF2B5EF4-FFF2-40B4-BE49-F238E27FC236}">
                    <a16:creationId xmlns:a16="http://schemas.microsoft.com/office/drawing/2014/main" id="{F94ECA43-DD3A-2D49-9B7C-0C3A2A45EDF4}"/>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110" name="正方形/長方形 109">
                <a:extLst>
                  <a:ext uri="{FF2B5EF4-FFF2-40B4-BE49-F238E27FC236}">
                    <a16:creationId xmlns:a16="http://schemas.microsoft.com/office/drawing/2014/main" id="{4B40F01C-DE14-424E-BA23-B1B8C23BED72}"/>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grpSp>
        <p:grpSp>
          <p:nvGrpSpPr>
            <p:cNvPr id="102" name="グループ化 101">
              <a:extLst>
                <a:ext uri="{FF2B5EF4-FFF2-40B4-BE49-F238E27FC236}">
                  <a16:creationId xmlns:a16="http://schemas.microsoft.com/office/drawing/2014/main" id="{5A800CAD-59F5-C549-B90F-13ECC173AEB9}"/>
                </a:ext>
              </a:extLst>
            </p:cNvPr>
            <p:cNvGrpSpPr/>
            <p:nvPr/>
          </p:nvGrpSpPr>
          <p:grpSpPr>
            <a:xfrm>
              <a:off x="1915371" y="3859133"/>
              <a:ext cx="133708" cy="700984"/>
              <a:chOff x="7738423" y="3714117"/>
              <a:chExt cx="275680" cy="1075926"/>
            </a:xfrm>
            <a:solidFill>
              <a:schemeClr val="bg1"/>
            </a:solidFill>
          </p:grpSpPr>
          <p:sp>
            <p:nvSpPr>
              <p:cNvPr id="103" name="正方形/長方形 102">
                <a:extLst>
                  <a:ext uri="{FF2B5EF4-FFF2-40B4-BE49-F238E27FC236}">
                    <a16:creationId xmlns:a16="http://schemas.microsoft.com/office/drawing/2014/main" id="{ED40137D-3DB4-E347-A776-7CA249190579}"/>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104" name="正方形/長方形 103">
                <a:extLst>
                  <a:ext uri="{FF2B5EF4-FFF2-40B4-BE49-F238E27FC236}">
                    <a16:creationId xmlns:a16="http://schemas.microsoft.com/office/drawing/2014/main" id="{E5FE9AA9-840D-CB42-A059-C2A640FED11D}"/>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105" name="正方形/長方形 104">
                <a:extLst>
                  <a:ext uri="{FF2B5EF4-FFF2-40B4-BE49-F238E27FC236}">
                    <a16:creationId xmlns:a16="http://schemas.microsoft.com/office/drawing/2014/main" id="{644A4D8F-7ACE-C441-AB04-56426090FACD}"/>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106" name="正方形/長方形 105">
                <a:extLst>
                  <a:ext uri="{FF2B5EF4-FFF2-40B4-BE49-F238E27FC236}">
                    <a16:creationId xmlns:a16="http://schemas.microsoft.com/office/drawing/2014/main" id="{F18D8451-CD43-E84D-B8F3-500B0E01EBF4}"/>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grpSp>
      </p:grpSp>
      <p:sp>
        <p:nvSpPr>
          <p:cNvPr id="123" name="右矢印 122">
            <a:extLst>
              <a:ext uri="{FF2B5EF4-FFF2-40B4-BE49-F238E27FC236}">
                <a16:creationId xmlns:a16="http://schemas.microsoft.com/office/drawing/2014/main" id="{6F4EF609-F214-6341-AE01-93B28F0C58FD}"/>
              </a:ext>
            </a:extLst>
          </p:cNvPr>
          <p:cNvSpPr/>
          <p:nvPr/>
        </p:nvSpPr>
        <p:spPr>
          <a:xfrm>
            <a:off x="3343573" y="5378632"/>
            <a:ext cx="850975" cy="322894"/>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テキスト ボックス 123">
            <a:extLst>
              <a:ext uri="{FF2B5EF4-FFF2-40B4-BE49-F238E27FC236}">
                <a16:creationId xmlns:a16="http://schemas.microsoft.com/office/drawing/2014/main" id="{FC26C2D0-9406-204F-A19F-36EBC66EFC73}"/>
              </a:ext>
            </a:extLst>
          </p:cNvPr>
          <p:cNvSpPr txBox="1"/>
          <p:nvPr/>
        </p:nvSpPr>
        <p:spPr>
          <a:xfrm>
            <a:off x="3257123" y="5723990"/>
            <a:ext cx="1210588" cy="707886"/>
          </a:xfrm>
          <a:prstGeom prst="rect">
            <a:avLst/>
          </a:prstGeom>
          <a:noFill/>
        </p:spPr>
        <p:txBody>
          <a:bodyPr wrap="none" rtlCol="0">
            <a:spAutoFit/>
          </a:bodyPr>
          <a:lstStyle/>
          <a:p>
            <a:pPr algn="ctr"/>
            <a:r>
              <a:rPr lang="ja-JP" altLang="en-US" sz="2000">
                <a:solidFill>
                  <a:schemeClr val="accent6"/>
                </a:solidFill>
              </a:rPr>
              <a:t>近隣再帰</a:t>
            </a:r>
            <a:endParaRPr lang="en-US" altLang="ja-JP" sz="2000" dirty="0">
              <a:solidFill>
                <a:schemeClr val="accent6"/>
              </a:solidFill>
            </a:endParaRPr>
          </a:p>
          <a:p>
            <a:pPr algn="ctr"/>
            <a:r>
              <a:rPr lang="ja-JP" altLang="en-US" sz="2000">
                <a:solidFill>
                  <a:schemeClr val="accent6"/>
                </a:solidFill>
              </a:rPr>
              <a:t>補完</a:t>
            </a:r>
          </a:p>
        </p:txBody>
      </p:sp>
      <p:grpSp>
        <p:nvGrpSpPr>
          <p:cNvPr id="125" name="グループ化 124">
            <a:extLst>
              <a:ext uri="{FF2B5EF4-FFF2-40B4-BE49-F238E27FC236}">
                <a16:creationId xmlns:a16="http://schemas.microsoft.com/office/drawing/2014/main" id="{ED110719-8C59-604C-93FE-155C75B538A5}"/>
              </a:ext>
            </a:extLst>
          </p:cNvPr>
          <p:cNvGrpSpPr/>
          <p:nvPr/>
        </p:nvGrpSpPr>
        <p:grpSpPr>
          <a:xfrm>
            <a:off x="4628819" y="4907799"/>
            <a:ext cx="1386529" cy="1424406"/>
            <a:chOff x="6538375" y="2891002"/>
            <a:chExt cx="2310963" cy="2376405"/>
          </a:xfrm>
        </p:grpSpPr>
        <p:sp>
          <p:nvSpPr>
            <p:cNvPr id="126" name="円/楕円 125">
              <a:extLst>
                <a:ext uri="{FF2B5EF4-FFF2-40B4-BE49-F238E27FC236}">
                  <a16:creationId xmlns:a16="http://schemas.microsoft.com/office/drawing/2014/main" id="{C63D2E46-8C4A-5F45-8E72-D0AA74F901A1}"/>
                </a:ext>
              </a:extLst>
            </p:cNvPr>
            <p:cNvSpPr/>
            <p:nvPr/>
          </p:nvSpPr>
          <p:spPr>
            <a:xfrm>
              <a:off x="7360189" y="3458719"/>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楕円 126">
              <a:extLst>
                <a:ext uri="{FF2B5EF4-FFF2-40B4-BE49-F238E27FC236}">
                  <a16:creationId xmlns:a16="http://schemas.microsoft.com/office/drawing/2014/main" id="{2C3E45C1-1484-CE4D-8AF0-D23426473163}"/>
                </a:ext>
              </a:extLst>
            </p:cNvPr>
            <p:cNvSpPr/>
            <p:nvPr/>
          </p:nvSpPr>
          <p:spPr>
            <a:xfrm>
              <a:off x="7790885" y="4261855"/>
              <a:ext cx="291548" cy="29154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楕円 127">
              <a:extLst>
                <a:ext uri="{FF2B5EF4-FFF2-40B4-BE49-F238E27FC236}">
                  <a16:creationId xmlns:a16="http://schemas.microsoft.com/office/drawing/2014/main" id="{38900866-C9FB-DC47-B0FD-74B833908A99}"/>
                </a:ext>
              </a:extLst>
            </p:cNvPr>
            <p:cNvSpPr/>
            <p:nvPr/>
          </p:nvSpPr>
          <p:spPr>
            <a:xfrm>
              <a:off x="6783306" y="4407629"/>
              <a:ext cx="291548" cy="29154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a:extLst>
                <a:ext uri="{FF2B5EF4-FFF2-40B4-BE49-F238E27FC236}">
                  <a16:creationId xmlns:a16="http://schemas.microsoft.com/office/drawing/2014/main" id="{2529B172-71B8-114C-A647-BC499D714C48}"/>
                </a:ext>
              </a:extLst>
            </p:cNvPr>
            <p:cNvSpPr/>
            <p:nvPr/>
          </p:nvSpPr>
          <p:spPr>
            <a:xfrm>
              <a:off x="8557790" y="3458719"/>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55D09E28-9AE1-B749-9BEE-73F81622C1EA}"/>
                </a:ext>
              </a:extLst>
            </p:cNvPr>
            <p:cNvSpPr/>
            <p:nvPr/>
          </p:nvSpPr>
          <p:spPr>
            <a:xfrm>
              <a:off x="8408703" y="4975859"/>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1" name="直線コネクタ 130">
              <a:extLst>
                <a:ext uri="{FF2B5EF4-FFF2-40B4-BE49-F238E27FC236}">
                  <a16:creationId xmlns:a16="http://schemas.microsoft.com/office/drawing/2014/main" id="{902C4173-3960-3541-9CC4-A1B0417DEE0F}"/>
                </a:ext>
              </a:extLst>
            </p:cNvPr>
            <p:cNvCxnSpPr>
              <a:cxnSpLocks/>
              <a:stCxn id="126" idx="3"/>
              <a:endCxn id="128" idx="0"/>
            </p:cNvCxnSpPr>
            <p:nvPr/>
          </p:nvCxnSpPr>
          <p:spPr>
            <a:xfrm flipH="1">
              <a:off x="6929080" y="3707571"/>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a:extLst>
                <a:ext uri="{FF2B5EF4-FFF2-40B4-BE49-F238E27FC236}">
                  <a16:creationId xmlns:a16="http://schemas.microsoft.com/office/drawing/2014/main" id="{C5C2785E-491D-3545-B3A8-8FDB91529AE6}"/>
                </a:ext>
              </a:extLst>
            </p:cNvPr>
            <p:cNvCxnSpPr>
              <a:cxnSpLocks/>
              <a:stCxn id="127" idx="2"/>
            </p:cNvCxnSpPr>
            <p:nvPr/>
          </p:nvCxnSpPr>
          <p:spPr>
            <a:xfrm flipH="1">
              <a:off x="7074855" y="4407629"/>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線コネクタ 132">
              <a:extLst>
                <a:ext uri="{FF2B5EF4-FFF2-40B4-BE49-F238E27FC236}">
                  <a16:creationId xmlns:a16="http://schemas.microsoft.com/office/drawing/2014/main" id="{180A491C-00FB-504F-B38E-95401928E549}"/>
                </a:ext>
              </a:extLst>
            </p:cNvPr>
            <p:cNvCxnSpPr>
              <a:cxnSpLocks/>
              <a:stCxn id="126" idx="5"/>
              <a:endCxn id="127" idx="0"/>
            </p:cNvCxnSpPr>
            <p:nvPr/>
          </p:nvCxnSpPr>
          <p:spPr>
            <a:xfrm>
              <a:off x="7609041" y="3707571"/>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a:extLst>
                <a:ext uri="{FF2B5EF4-FFF2-40B4-BE49-F238E27FC236}">
                  <a16:creationId xmlns:a16="http://schemas.microsoft.com/office/drawing/2014/main" id="{2DB32DBA-D524-7341-849A-690D3A90F7DD}"/>
                </a:ext>
              </a:extLst>
            </p:cNvPr>
            <p:cNvCxnSpPr>
              <a:cxnSpLocks/>
            </p:cNvCxnSpPr>
            <p:nvPr/>
          </p:nvCxnSpPr>
          <p:spPr>
            <a:xfrm flipH="1">
              <a:off x="8087756" y="3661589"/>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a:extLst>
                <a:ext uri="{FF2B5EF4-FFF2-40B4-BE49-F238E27FC236}">
                  <a16:creationId xmlns:a16="http://schemas.microsoft.com/office/drawing/2014/main" id="{3932373D-4C9A-EF4B-8D26-71A7DDE48FBA}"/>
                </a:ext>
              </a:extLst>
            </p:cNvPr>
            <p:cNvCxnSpPr>
              <a:cxnSpLocks/>
              <a:stCxn id="129" idx="2"/>
            </p:cNvCxnSpPr>
            <p:nvPr/>
          </p:nvCxnSpPr>
          <p:spPr>
            <a:xfrm flipH="1">
              <a:off x="7651738" y="3604493"/>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a:extLst>
                <a:ext uri="{FF2B5EF4-FFF2-40B4-BE49-F238E27FC236}">
                  <a16:creationId xmlns:a16="http://schemas.microsoft.com/office/drawing/2014/main" id="{9F681234-09CB-FE40-AEE0-55ACD6E79D6B}"/>
                </a:ext>
              </a:extLst>
            </p:cNvPr>
            <p:cNvCxnSpPr>
              <a:cxnSpLocks/>
              <a:stCxn id="127" idx="5"/>
            </p:cNvCxnSpPr>
            <p:nvPr/>
          </p:nvCxnSpPr>
          <p:spPr>
            <a:xfrm>
              <a:off x="8039737" y="4510707"/>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7" name="グループ化 136">
              <a:extLst>
                <a:ext uri="{FF2B5EF4-FFF2-40B4-BE49-F238E27FC236}">
                  <a16:creationId xmlns:a16="http://schemas.microsoft.com/office/drawing/2014/main" id="{CC2F7603-DFF2-9C41-882A-0005B0684F41}"/>
                </a:ext>
              </a:extLst>
            </p:cNvPr>
            <p:cNvGrpSpPr/>
            <p:nvPr/>
          </p:nvGrpSpPr>
          <p:grpSpPr>
            <a:xfrm>
              <a:off x="7168921" y="2948732"/>
              <a:ext cx="133708" cy="700984"/>
              <a:chOff x="7738423" y="3714117"/>
              <a:chExt cx="275680" cy="1075926"/>
            </a:xfrm>
          </p:grpSpPr>
          <p:sp>
            <p:nvSpPr>
              <p:cNvPr id="158" name="正方形/長方形 157">
                <a:extLst>
                  <a:ext uri="{FF2B5EF4-FFF2-40B4-BE49-F238E27FC236}">
                    <a16:creationId xmlns:a16="http://schemas.microsoft.com/office/drawing/2014/main" id="{77986CF9-AD7E-944B-BFBD-9A12856536B6}"/>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9D45A57E-E6DD-C94D-939B-9736FE40ABF7}"/>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00795529-C555-1948-A02E-86D26AD5FB93}"/>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6BF06AE6-8AA7-5A49-85E0-4CCC1867EB7B}"/>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38" name="グループ化 137">
              <a:extLst>
                <a:ext uri="{FF2B5EF4-FFF2-40B4-BE49-F238E27FC236}">
                  <a16:creationId xmlns:a16="http://schemas.microsoft.com/office/drawing/2014/main" id="{227DD2A8-E1C3-6F47-A485-F31CAC690D26}"/>
                </a:ext>
              </a:extLst>
            </p:cNvPr>
            <p:cNvGrpSpPr/>
            <p:nvPr/>
          </p:nvGrpSpPr>
          <p:grpSpPr>
            <a:xfrm>
              <a:off x="8341849" y="2891002"/>
              <a:ext cx="133708" cy="700984"/>
              <a:chOff x="7738423" y="3714117"/>
              <a:chExt cx="275680" cy="1075926"/>
            </a:xfrm>
          </p:grpSpPr>
          <p:sp>
            <p:nvSpPr>
              <p:cNvPr id="154" name="正方形/長方形 153">
                <a:extLst>
                  <a:ext uri="{FF2B5EF4-FFF2-40B4-BE49-F238E27FC236}">
                    <a16:creationId xmlns:a16="http://schemas.microsoft.com/office/drawing/2014/main" id="{2A11A785-1AAC-9743-A278-EA3C002C44D7}"/>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02FA850C-E436-2C44-8BD8-67471A866DE9}"/>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D14ACC02-A0CD-6B44-A89C-5C36DA7A4B21}"/>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06B31D18-6A5D-594A-A968-272D236395D1}"/>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39" name="グループ化 138">
              <a:extLst>
                <a:ext uri="{FF2B5EF4-FFF2-40B4-BE49-F238E27FC236}">
                  <a16:creationId xmlns:a16="http://schemas.microsoft.com/office/drawing/2014/main" id="{C888FDB6-D1A9-B241-A416-FF1C4B192045}"/>
                </a:ext>
              </a:extLst>
            </p:cNvPr>
            <p:cNvGrpSpPr/>
            <p:nvPr/>
          </p:nvGrpSpPr>
          <p:grpSpPr>
            <a:xfrm>
              <a:off x="8367768" y="4239803"/>
              <a:ext cx="133708" cy="700984"/>
              <a:chOff x="7738423" y="3714117"/>
              <a:chExt cx="275680" cy="1075926"/>
            </a:xfrm>
          </p:grpSpPr>
          <p:sp>
            <p:nvSpPr>
              <p:cNvPr id="150" name="正方形/長方形 149">
                <a:extLst>
                  <a:ext uri="{FF2B5EF4-FFF2-40B4-BE49-F238E27FC236}">
                    <a16:creationId xmlns:a16="http://schemas.microsoft.com/office/drawing/2014/main" id="{86EC77E6-F240-7A45-BD3A-19C8438A426E}"/>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D2E37486-49E0-3C4A-BCCC-C8E34B091C8A}"/>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51E7637D-5493-EA4B-8610-E77E59F2E4ED}"/>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8D313B69-A40E-544C-B77A-DB5D315A51C9}"/>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40" name="グループ化 139">
              <a:extLst>
                <a:ext uri="{FF2B5EF4-FFF2-40B4-BE49-F238E27FC236}">
                  <a16:creationId xmlns:a16="http://schemas.microsoft.com/office/drawing/2014/main" id="{D0848C3D-D789-CB45-A0F6-6AA03C38669D}"/>
                </a:ext>
              </a:extLst>
            </p:cNvPr>
            <p:cNvGrpSpPr/>
            <p:nvPr/>
          </p:nvGrpSpPr>
          <p:grpSpPr>
            <a:xfrm>
              <a:off x="6538375" y="3660663"/>
              <a:ext cx="133708" cy="700984"/>
              <a:chOff x="7738423" y="3714117"/>
              <a:chExt cx="275680" cy="1075926"/>
            </a:xfrm>
          </p:grpSpPr>
          <p:sp>
            <p:nvSpPr>
              <p:cNvPr id="146" name="正方形/長方形 145">
                <a:extLst>
                  <a:ext uri="{FF2B5EF4-FFF2-40B4-BE49-F238E27FC236}">
                    <a16:creationId xmlns:a16="http://schemas.microsoft.com/office/drawing/2014/main" id="{076878CA-8D3A-E542-98C8-F54B84F26130}"/>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5B887AE0-14D8-8346-8E0D-7FFDEA345921}"/>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3C6B3DDC-7D10-E94E-BC34-57AA8129E2B3}"/>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078A8014-DF35-F649-995B-75370473DB32}"/>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41" name="グループ化 140">
              <a:extLst>
                <a:ext uri="{FF2B5EF4-FFF2-40B4-BE49-F238E27FC236}">
                  <a16:creationId xmlns:a16="http://schemas.microsoft.com/office/drawing/2014/main" id="{4EB487DC-3FC1-784F-AFFA-1F7BA7BD1C3D}"/>
                </a:ext>
              </a:extLst>
            </p:cNvPr>
            <p:cNvGrpSpPr/>
            <p:nvPr/>
          </p:nvGrpSpPr>
          <p:grpSpPr>
            <a:xfrm>
              <a:off x="7466639" y="3952001"/>
              <a:ext cx="133708" cy="700984"/>
              <a:chOff x="7738423" y="3714117"/>
              <a:chExt cx="275680" cy="1075926"/>
            </a:xfrm>
          </p:grpSpPr>
          <p:sp>
            <p:nvSpPr>
              <p:cNvPr id="142" name="正方形/長方形 141">
                <a:extLst>
                  <a:ext uri="{FF2B5EF4-FFF2-40B4-BE49-F238E27FC236}">
                    <a16:creationId xmlns:a16="http://schemas.microsoft.com/office/drawing/2014/main" id="{4C5BB642-B68A-1644-90CC-F20F4D57B4C3}"/>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3" name="正方形/長方形 142">
                <a:extLst>
                  <a:ext uri="{FF2B5EF4-FFF2-40B4-BE49-F238E27FC236}">
                    <a16:creationId xmlns:a16="http://schemas.microsoft.com/office/drawing/2014/main" id="{29B996FD-AB8E-D248-AD29-5D06B6D99B1F}"/>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1EEA752E-02D0-2643-A9E7-DC25612A2145}"/>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73D7909E-4761-0248-931C-BA43A084DEAF}"/>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sp>
        <p:nvSpPr>
          <p:cNvPr id="166" name="右矢印 165">
            <a:extLst>
              <a:ext uri="{FF2B5EF4-FFF2-40B4-BE49-F238E27FC236}">
                <a16:creationId xmlns:a16="http://schemas.microsoft.com/office/drawing/2014/main" id="{3C946D96-7BD6-E344-9061-7FB33D12EB01}"/>
              </a:ext>
            </a:extLst>
          </p:cNvPr>
          <p:cNvSpPr/>
          <p:nvPr/>
        </p:nvSpPr>
        <p:spPr>
          <a:xfrm>
            <a:off x="6736128" y="2852443"/>
            <a:ext cx="850975" cy="322894"/>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7" name="テキスト ボックス 166">
            <a:extLst>
              <a:ext uri="{FF2B5EF4-FFF2-40B4-BE49-F238E27FC236}">
                <a16:creationId xmlns:a16="http://schemas.microsoft.com/office/drawing/2014/main" id="{29B1BE99-0357-E84F-9E93-5FE42DF7D583}"/>
              </a:ext>
            </a:extLst>
          </p:cNvPr>
          <p:cNvSpPr txBox="1"/>
          <p:nvPr/>
        </p:nvSpPr>
        <p:spPr>
          <a:xfrm>
            <a:off x="6722916" y="3864346"/>
            <a:ext cx="793807" cy="369332"/>
          </a:xfrm>
          <a:prstGeom prst="rect">
            <a:avLst/>
          </a:prstGeom>
          <a:noFill/>
        </p:spPr>
        <p:txBody>
          <a:bodyPr wrap="none" rtlCol="0">
            <a:spAutoFit/>
          </a:bodyPr>
          <a:lstStyle/>
          <a:p>
            <a:r>
              <a:rPr kumimoji="1" lang="en-US" altLang="ja-JP" dirty="0">
                <a:solidFill>
                  <a:schemeClr val="accent6"/>
                </a:solidFill>
              </a:rPr>
              <a:t>VGAE</a:t>
            </a:r>
            <a:endParaRPr kumimoji="1" lang="ja-JP" altLang="en-US">
              <a:solidFill>
                <a:schemeClr val="accent6"/>
              </a:solidFill>
            </a:endParaRPr>
          </a:p>
        </p:txBody>
      </p:sp>
      <p:sp>
        <p:nvSpPr>
          <p:cNvPr id="168" name="テキスト ボックス 167">
            <a:extLst>
              <a:ext uri="{FF2B5EF4-FFF2-40B4-BE49-F238E27FC236}">
                <a16:creationId xmlns:a16="http://schemas.microsoft.com/office/drawing/2014/main" id="{C30288C2-2004-3B42-B7A6-7FFC5AAD289C}"/>
              </a:ext>
            </a:extLst>
          </p:cNvPr>
          <p:cNvSpPr txBox="1"/>
          <p:nvPr/>
        </p:nvSpPr>
        <p:spPr>
          <a:xfrm>
            <a:off x="7738504" y="3477010"/>
            <a:ext cx="3476830" cy="523220"/>
          </a:xfrm>
          <a:prstGeom prst="rect">
            <a:avLst/>
          </a:prstGeom>
          <a:noFill/>
        </p:spPr>
        <p:txBody>
          <a:bodyPr wrap="square" rtlCol="0">
            <a:spAutoFit/>
          </a:bodyPr>
          <a:lstStyle/>
          <a:p>
            <a:r>
              <a:rPr kumimoji="1" lang="ja-JP" altLang="en-US" sz="2800"/>
              <a:t>リンク予測</a:t>
            </a:r>
          </a:p>
        </p:txBody>
      </p:sp>
      <p:sp>
        <p:nvSpPr>
          <p:cNvPr id="169" name="右矢印 168">
            <a:extLst>
              <a:ext uri="{FF2B5EF4-FFF2-40B4-BE49-F238E27FC236}">
                <a16:creationId xmlns:a16="http://schemas.microsoft.com/office/drawing/2014/main" id="{ADCA3450-FC67-0345-9507-0BCF54CA0103}"/>
              </a:ext>
            </a:extLst>
          </p:cNvPr>
          <p:cNvSpPr/>
          <p:nvPr/>
        </p:nvSpPr>
        <p:spPr>
          <a:xfrm>
            <a:off x="6711138" y="5828369"/>
            <a:ext cx="850975" cy="322894"/>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0" name="テキスト ボックス 169">
            <a:extLst>
              <a:ext uri="{FF2B5EF4-FFF2-40B4-BE49-F238E27FC236}">
                <a16:creationId xmlns:a16="http://schemas.microsoft.com/office/drawing/2014/main" id="{E58A8522-CAB1-ED4C-B7D1-7E7C0546CA08}"/>
              </a:ext>
            </a:extLst>
          </p:cNvPr>
          <p:cNvSpPr txBox="1"/>
          <p:nvPr/>
        </p:nvSpPr>
        <p:spPr>
          <a:xfrm>
            <a:off x="6722916" y="4814316"/>
            <a:ext cx="737702" cy="400110"/>
          </a:xfrm>
          <a:prstGeom prst="rect">
            <a:avLst/>
          </a:prstGeom>
          <a:noFill/>
        </p:spPr>
        <p:txBody>
          <a:bodyPr wrap="none" rtlCol="0">
            <a:spAutoFit/>
          </a:bodyPr>
          <a:lstStyle/>
          <a:p>
            <a:r>
              <a:rPr lang="en-US" altLang="ja-JP" sz="2000" dirty="0">
                <a:solidFill>
                  <a:schemeClr val="accent6"/>
                </a:solidFill>
              </a:rPr>
              <a:t>GCN</a:t>
            </a:r>
            <a:endParaRPr kumimoji="1" lang="ja-JP" altLang="en-US" sz="2000">
              <a:solidFill>
                <a:schemeClr val="accent6"/>
              </a:solidFill>
            </a:endParaRPr>
          </a:p>
        </p:txBody>
      </p:sp>
      <p:sp>
        <p:nvSpPr>
          <p:cNvPr id="171" name="テキスト ボックス 170">
            <a:extLst>
              <a:ext uri="{FF2B5EF4-FFF2-40B4-BE49-F238E27FC236}">
                <a16:creationId xmlns:a16="http://schemas.microsoft.com/office/drawing/2014/main" id="{6D1EDF43-733B-9B46-B7E2-09075BF3643C}"/>
              </a:ext>
            </a:extLst>
          </p:cNvPr>
          <p:cNvSpPr txBox="1"/>
          <p:nvPr/>
        </p:nvSpPr>
        <p:spPr>
          <a:xfrm>
            <a:off x="7647588" y="5068408"/>
            <a:ext cx="3476830" cy="523220"/>
          </a:xfrm>
          <a:prstGeom prst="rect">
            <a:avLst/>
          </a:prstGeom>
          <a:noFill/>
        </p:spPr>
        <p:txBody>
          <a:bodyPr wrap="square" rtlCol="0">
            <a:spAutoFit/>
          </a:bodyPr>
          <a:lstStyle/>
          <a:p>
            <a:r>
              <a:rPr lang="ja-JP" altLang="en-US" sz="2800"/>
              <a:t>ノード分類</a:t>
            </a:r>
            <a:endParaRPr kumimoji="1" lang="ja-JP" altLang="en-US" sz="2800"/>
          </a:p>
        </p:txBody>
      </p:sp>
      <p:sp>
        <p:nvSpPr>
          <p:cNvPr id="172" name="右矢印 171">
            <a:extLst>
              <a:ext uri="{FF2B5EF4-FFF2-40B4-BE49-F238E27FC236}">
                <a16:creationId xmlns:a16="http://schemas.microsoft.com/office/drawing/2014/main" id="{79C1AD34-BF10-7745-BB28-22D205C21B11}"/>
              </a:ext>
            </a:extLst>
          </p:cNvPr>
          <p:cNvSpPr/>
          <p:nvPr/>
        </p:nvSpPr>
        <p:spPr>
          <a:xfrm>
            <a:off x="6711138" y="5164480"/>
            <a:ext cx="850975" cy="322894"/>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3" name="テキスト ボックス 172">
            <a:extLst>
              <a:ext uri="{FF2B5EF4-FFF2-40B4-BE49-F238E27FC236}">
                <a16:creationId xmlns:a16="http://schemas.microsoft.com/office/drawing/2014/main" id="{732FC493-70AC-4345-A349-9EEB7A71762F}"/>
              </a:ext>
            </a:extLst>
          </p:cNvPr>
          <p:cNvSpPr txBox="1"/>
          <p:nvPr/>
        </p:nvSpPr>
        <p:spPr>
          <a:xfrm>
            <a:off x="6736128" y="6233510"/>
            <a:ext cx="793807" cy="369332"/>
          </a:xfrm>
          <a:prstGeom prst="rect">
            <a:avLst/>
          </a:prstGeom>
          <a:noFill/>
        </p:spPr>
        <p:txBody>
          <a:bodyPr wrap="none" rtlCol="0">
            <a:spAutoFit/>
          </a:bodyPr>
          <a:lstStyle/>
          <a:p>
            <a:r>
              <a:rPr kumimoji="1" lang="en-US" altLang="ja-JP" dirty="0">
                <a:solidFill>
                  <a:schemeClr val="accent6"/>
                </a:solidFill>
              </a:rPr>
              <a:t>VGAE</a:t>
            </a:r>
            <a:endParaRPr kumimoji="1" lang="ja-JP" altLang="en-US">
              <a:solidFill>
                <a:schemeClr val="accent6"/>
              </a:solidFill>
            </a:endParaRPr>
          </a:p>
        </p:txBody>
      </p:sp>
      <p:sp>
        <p:nvSpPr>
          <p:cNvPr id="174" name="テキスト ボックス 173">
            <a:extLst>
              <a:ext uri="{FF2B5EF4-FFF2-40B4-BE49-F238E27FC236}">
                <a16:creationId xmlns:a16="http://schemas.microsoft.com/office/drawing/2014/main" id="{1B80C8A8-3874-7C48-9D78-C31EEDD75050}"/>
              </a:ext>
            </a:extLst>
          </p:cNvPr>
          <p:cNvSpPr txBox="1"/>
          <p:nvPr/>
        </p:nvSpPr>
        <p:spPr>
          <a:xfrm>
            <a:off x="7713514" y="5789047"/>
            <a:ext cx="3476830" cy="523220"/>
          </a:xfrm>
          <a:prstGeom prst="rect">
            <a:avLst/>
          </a:prstGeom>
          <a:noFill/>
        </p:spPr>
        <p:txBody>
          <a:bodyPr wrap="square" rtlCol="0">
            <a:spAutoFit/>
          </a:bodyPr>
          <a:lstStyle/>
          <a:p>
            <a:r>
              <a:rPr kumimoji="1" lang="ja-JP" altLang="en-US" sz="2800"/>
              <a:t>リンク予測</a:t>
            </a:r>
          </a:p>
        </p:txBody>
      </p:sp>
      <p:cxnSp>
        <p:nvCxnSpPr>
          <p:cNvPr id="175" name="直線コネクタ 174">
            <a:extLst>
              <a:ext uri="{FF2B5EF4-FFF2-40B4-BE49-F238E27FC236}">
                <a16:creationId xmlns:a16="http://schemas.microsoft.com/office/drawing/2014/main" id="{A35E81CB-168B-034A-B040-26CC4252C9FA}"/>
              </a:ext>
            </a:extLst>
          </p:cNvPr>
          <p:cNvCxnSpPr>
            <a:cxnSpLocks/>
          </p:cNvCxnSpPr>
          <p:nvPr/>
        </p:nvCxnSpPr>
        <p:spPr>
          <a:xfrm flipV="1">
            <a:off x="6513701" y="3349679"/>
            <a:ext cx="4841216" cy="4136"/>
          </a:xfrm>
          <a:prstGeom prst="line">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7" name="直線コネクタ 176">
            <a:extLst>
              <a:ext uri="{FF2B5EF4-FFF2-40B4-BE49-F238E27FC236}">
                <a16:creationId xmlns:a16="http://schemas.microsoft.com/office/drawing/2014/main" id="{F5D3DD30-D90E-4040-8E90-A192F0F52F0E}"/>
              </a:ext>
            </a:extLst>
          </p:cNvPr>
          <p:cNvCxnSpPr>
            <a:cxnSpLocks/>
          </p:cNvCxnSpPr>
          <p:nvPr/>
        </p:nvCxnSpPr>
        <p:spPr>
          <a:xfrm flipV="1">
            <a:off x="6711138" y="5688396"/>
            <a:ext cx="4841216" cy="4136"/>
          </a:xfrm>
          <a:prstGeom prst="line">
            <a:avLst/>
          </a:prstGeom>
          <a:ln w="9525" cap="flat" cmpd="sng" algn="ctr">
            <a:solidFill>
              <a:srgbClr val="00B0F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 name="スライド番号プレースホルダー 3">
            <a:extLst>
              <a:ext uri="{FF2B5EF4-FFF2-40B4-BE49-F238E27FC236}">
                <a16:creationId xmlns:a16="http://schemas.microsoft.com/office/drawing/2014/main" id="{0138BB97-909F-7D46-98E3-73C4CCD1A6BB}"/>
              </a:ext>
            </a:extLst>
          </p:cNvPr>
          <p:cNvSpPr>
            <a:spLocks noGrp="1"/>
          </p:cNvSpPr>
          <p:nvPr>
            <p:ph type="sldNum" sz="quarter" idx="12"/>
          </p:nvPr>
        </p:nvSpPr>
        <p:spPr/>
        <p:txBody>
          <a:bodyPr/>
          <a:lstStyle/>
          <a:p>
            <a:fld id="{FA12595E-B1A9-9E4B-81EE-990832342503}" type="slidenum">
              <a:rPr kumimoji="1" lang="ja-JP" altLang="en-US" smtClean="0"/>
              <a:t>19</a:t>
            </a:fld>
            <a:endParaRPr kumimoji="1" lang="ja-JP" altLang="en-US"/>
          </a:p>
        </p:txBody>
      </p:sp>
      <p:grpSp>
        <p:nvGrpSpPr>
          <p:cNvPr id="6" name="グループ化 5">
            <a:extLst>
              <a:ext uri="{FF2B5EF4-FFF2-40B4-BE49-F238E27FC236}">
                <a16:creationId xmlns:a16="http://schemas.microsoft.com/office/drawing/2014/main" id="{7E32AD39-4817-A742-86D2-B303618A7ECA}"/>
              </a:ext>
            </a:extLst>
          </p:cNvPr>
          <p:cNvGrpSpPr/>
          <p:nvPr/>
        </p:nvGrpSpPr>
        <p:grpSpPr>
          <a:xfrm>
            <a:off x="1670183" y="2409284"/>
            <a:ext cx="1440598" cy="1580875"/>
            <a:chOff x="1008054" y="2869698"/>
            <a:chExt cx="2217129" cy="2376405"/>
          </a:xfrm>
        </p:grpSpPr>
        <p:sp>
          <p:nvSpPr>
            <p:cNvPr id="7" name="円/楕円 6">
              <a:extLst>
                <a:ext uri="{FF2B5EF4-FFF2-40B4-BE49-F238E27FC236}">
                  <a16:creationId xmlns:a16="http://schemas.microsoft.com/office/drawing/2014/main" id="{6B32477F-56AD-644C-B132-416B0903733E}"/>
                </a:ext>
              </a:extLst>
            </p:cNvPr>
            <p:cNvSpPr/>
            <p:nvPr/>
          </p:nvSpPr>
          <p:spPr>
            <a:xfrm>
              <a:off x="1736034" y="3437415"/>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8034945D-3123-4D4C-8121-0EB89F043700}"/>
                </a:ext>
              </a:extLst>
            </p:cNvPr>
            <p:cNvSpPr/>
            <p:nvPr/>
          </p:nvSpPr>
          <p:spPr>
            <a:xfrm>
              <a:off x="2166730" y="4240551"/>
              <a:ext cx="291548" cy="29154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543A3122-3799-B34F-A88A-7D9596AF55A6}"/>
                </a:ext>
              </a:extLst>
            </p:cNvPr>
            <p:cNvSpPr/>
            <p:nvPr/>
          </p:nvSpPr>
          <p:spPr>
            <a:xfrm>
              <a:off x="1159151" y="4386325"/>
              <a:ext cx="291548" cy="29154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38A11529-2EAD-6943-BE17-651225B82C91}"/>
                </a:ext>
              </a:extLst>
            </p:cNvPr>
            <p:cNvSpPr/>
            <p:nvPr/>
          </p:nvSpPr>
          <p:spPr>
            <a:xfrm>
              <a:off x="2933635" y="3437415"/>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CF713D5F-73AF-8F47-B0AF-02B9AE51C2D0}"/>
                </a:ext>
              </a:extLst>
            </p:cNvPr>
            <p:cNvSpPr/>
            <p:nvPr/>
          </p:nvSpPr>
          <p:spPr>
            <a:xfrm>
              <a:off x="2784548" y="4954555"/>
              <a:ext cx="291548" cy="2915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 name="直線コネクタ 11">
              <a:extLst>
                <a:ext uri="{FF2B5EF4-FFF2-40B4-BE49-F238E27FC236}">
                  <a16:creationId xmlns:a16="http://schemas.microsoft.com/office/drawing/2014/main" id="{20BE02CA-D734-6B46-A8A2-09A979DBFEF1}"/>
                </a:ext>
              </a:extLst>
            </p:cNvPr>
            <p:cNvCxnSpPr>
              <a:cxnSpLocks/>
              <a:stCxn id="7" idx="3"/>
              <a:endCxn id="9" idx="0"/>
            </p:cNvCxnSpPr>
            <p:nvPr/>
          </p:nvCxnSpPr>
          <p:spPr>
            <a:xfrm flipH="1">
              <a:off x="1304925" y="3686267"/>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4925D40D-A886-7742-8876-10389094AE78}"/>
                </a:ext>
              </a:extLst>
            </p:cNvPr>
            <p:cNvCxnSpPr>
              <a:cxnSpLocks/>
              <a:stCxn id="8" idx="2"/>
            </p:cNvCxnSpPr>
            <p:nvPr/>
          </p:nvCxnSpPr>
          <p:spPr>
            <a:xfrm flipH="1">
              <a:off x="1450700" y="4386325"/>
              <a:ext cx="716030" cy="1349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38B6FED7-7EAF-3E4F-B144-2BF6327134B7}"/>
                </a:ext>
              </a:extLst>
            </p:cNvPr>
            <p:cNvCxnSpPr>
              <a:cxnSpLocks/>
              <a:stCxn id="7" idx="5"/>
              <a:endCxn id="8" idx="0"/>
            </p:cNvCxnSpPr>
            <p:nvPr/>
          </p:nvCxnSpPr>
          <p:spPr>
            <a:xfrm>
              <a:off x="1984886" y="3686267"/>
              <a:ext cx="327618" cy="554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9C1F79C1-87B1-B84E-9E22-0669510E773A}"/>
                </a:ext>
              </a:extLst>
            </p:cNvPr>
            <p:cNvCxnSpPr>
              <a:cxnSpLocks/>
            </p:cNvCxnSpPr>
            <p:nvPr/>
          </p:nvCxnSpPr>
          <p:spPr>
            <a:xfrm flipH="1">
              <a:off x="2463601" y="3640285"/>
              <a:ext cx="473805" cy="700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B4231AD8-D5DA-B64E-89CE-E220007780C7}"/>
                </a:ext>
              </a:extLst>
            </p:cNvPr>
            <p:cNvCxnSpPr>
              <a:cxnSpLocks/>
              <a:stCxn id="10" idx="2"/>
            </p:cNvCxnSpPr>
            <p:nvPr/>
          </p:nvCxnSpPr>
          <p:spPr>
            <a:xfrm flipH="1">
              <a:off x="2027583" y="3583189"/>
              <a:ext cx="906052" cy="2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61D0C568-AF69-434F-BF4D-9C81955CCB23}"/>
                </a:ext>
              </a:extLst>
            </p:cNvPr>
            <p:cNvCxnSpPr>
              <a:cxnSpLocks/>
              <a:stCxn id="8" idx="5"/>
            </p:cNvCxnSpPr>
            <p:nvPr/>
          </p:nvCxnSpPr>
          <p:spPr>
            <a:xfrm>
              <a:off x="2415582" y="4489403"/>
              <a:ext cx="423612" cy="4978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グループ化 17">
              <a:extLst>
                <a:ext uri="{FF2B5EF4-FFF2-40B4-BE49-F238E27FC236}">
                  <a16:creationId xmlns:a16="http://schemas.microsoft.com/office/drawing/2014/main" id="{2659C444-128C-1443-B3A4-F4FD02E73AFB}"/>
                </a:ext>
              </a:extLst>
            </p:cNvPr>
            <p:cNvGrpSpPr/>
            <p:nvPr/>
          </p:nvGrpSpPr>
          <p:grpSpPr>
            <a:xfrm>
              <a:off x="1544766" y="2927428"/>
              <a:ext cx="133708" cy="700984"/>
              <a:chOff x="7738423" y="3714117"/>
              <a:chExt cx="275680" cy="1075926"/>
            </a:xfrm>
          </p:grpSpPr>
          <p:sp>
            <p:nvSpPr>
              <p:cNvPr id="39" name="正方形/長方形 38">
                <a:extLst>
                  <a:ext uri="{FF2B5EF4-FFF2-40B4-BE49-F238E27FC236}">
                    <a16:creationId xmlns:a16="http://schemas.microsoft.com/office/drawing/2014/main" id="{82F61FB0-4D23-2E4F-937A-68F5D5A04BA4}"/>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C2FB390C-D01F-BC4D-AA43-6F5BDAED77FA}"/>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26DA1367-7533-8842-B946-2379C87B9AC5}"/>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016B0526-6FD5-1946-B5DC-C45AE37ED297}"/>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10FE0D2A-78FB-A446-95EE-5A9C9A65FD78}"/>
                </a:ext>
              </a:extLst>
            </p:cNvPr>
            <p:cNvGrpSpPr/>
            <p:nvPr/>
          </p:nvGrpSpPr>
          <p:grpSpPr>
            <a:xfrm>
              <a:off x="2717694" y="2869698"/>
              <a:ext cx="133708" cy="700984"/>
              <a:chOff x="7738423" y="3714117"/>
              <a:chExt cx="275680" cy="1075926"/>
            </a:xfrm>
          </p:grpSpPr>
          <p:sp>
            <p:nvSpPr>
              <p:cNvPr id="35" name="正方形/長方形 34">
                <a:extLst>
                  <a:ext uri="{FF2B5EF4-FFF2-40B4-BE49-F238E27FC236}">
                    <a16:creationId xmlns:a16="http://schemas.microsoft.com/office/drawing/2014/main" id="{E1C872D0-8C9E-5D4D-B462-609A5ABF1F28}"/>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98A4DC8C-B252-814B-8C4D-A4BB55A74433}"/>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8D8BB9A-E1EA-C74F-A586-59E6238CEABE}"/>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F8CB6F49-E77B-8641-99B7-B71809B1B768}"/>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20" name="グループ化 19">
              <a:extLst>
                <a:ext uri="{FF2B5EF4-FFF2-40B4-BE49-F238E27FC236}">
                  <a16:creationId xmlns:a16="http://schemas.microsoft.com/office/drawing/2014/main" id="{6A941927-A2E0-4247-AC4D-16448A4E6EE3}"/>
                </a:ext>
              </a:extLst>
            </p:cNvPr>
            <p:cNvGrpSpPr/>
            <p:nvPr/>
          </p:nvGrpSpPr>
          <p:grpSpPr>
            <a:xfrm>
              <a:off x="2743613" y="4218499"/>
              <a:ext cx="133708" cy="700984"/>
              <a:chOff x="7738423" y="3714117"/>
              <a:chExt cx="275680" cy="1075926"/>
            </a:xfrm>
          </p:grpSpPr>
          <p:sp>
            <p:nvSpPr>
              <p:cNvPr id="31" name="正方形/長方形 30">
                <a:extLst>
                  <a:ext uri="{FF2B5EF4-FFF2-40B4-BE49-F238E27FC236}">
                    <a16:creationId xmlns:a16="http://schemas.microsoft.com/office/drawing/2014/main" id="{9FA65EE7-37D6-E746-8A29-95085B218E73}"/>
                  </a:ext>
                </a:extLst>
              </p:cNvPr>
              <p:cNvSpPr/>
              <p:nvPr/>
            </p:nvSpPr>
            <p:spPr>
              <a:xfrm>
                <a:off x="7738423" y="3714117"/>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7BD718BA-B337-034A-B95E-30EE897D4F46}"/>
                  </a:ext>
                </a:extLst>
              </p:cNvPr>
              <p:cNvSpPr/>
              <p:nvPr/>
            </p:nvSpPr>
            <p:spPr>
              <a:xfrm>
                <a:off x="7738423" y="3983516"/>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85D800C4-2D73-514E-9143-6040BF97C53C}"/>
                  </a:ext>
                </a:extLst>
              </p:cNvPr>
              <p:cNvSpPr/>
              <p:nvPr/>
            </p:nvSpPr>
            <p:spPr>
              <a:xfrm>
                <a:off x="7738423" y="4252915"/>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35150DA9-F778-2C4B-B80E-264A7094A5BD}"/>
                  </a:ext>
                </a:extLst>
              </p:cNvPr>
              <p:cNvSpPr/>
              <p:nvPr/>
            </p:nvSpPr>
            <p:spPr>
              <a:xfrm>
                <a:off x="7738423" y="4528104"/>
                <a:ext cx="275680" cy="261939"/>
              </a:xfrm>
              <a:prstGeom prst="rect">
                <a:avLst/>
              </a:prstGeom>
              <a:solidFill>
                <a:schemeClr val="accent5"/>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21" name="グループ化 20">
              <a:extLst>
                <a:ext uri="{FF2B5EF4-FFF2-40B4-BE49-F238E27FC236}">
                  <a16:creationId xmlns:a16="http://schemas.microsoft.com/office/drawing/2014/main" id="{8986761E-05B2-5643-B370-7A454E6B60A9}"/>
                </a:ext>
              </a:extLst>
            </p:cNvPr>
            <p:cNvGrpSpPr/>
            <p:nvPr/>
          </p:nvGrpSpPr>
          <p:grpSpPr>
            <a:xfrm>
              <a:off x="1008054" y="3773260"/>
              <a:ext cx="133708" cy="700984"/>
              <a:chOff x="7738423" y="3714117"/>
              <a:chExt cx="275680" cy="1075926"/>
            </a:xfrm>
            <a:solidFill>
              <a:schemeClr val="bg1"/>
            </a:solidFill>
          </p:grpSpPr>
          <p:sp>
            <p:nvSpPr>
              <p:cNvPr id="27" name="正方形/長方形 26">
                <a:extLst>
                  <a:ext uri="{FF2B5EF4-FFF2-40B4-BE49-F238E27FC236}">
                    <a16:creationId xmlns:a16="http://schemas.microsoft.com/office/drawing/2014/main" id="{B910E342-D556-6D40-A877-C0A8199EE665}"/>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28" name="正方形/長方形 27">
                <a:extLst>
                  <a:ext uri="{FF2B5EF4-FFF2-40B4-BE49-F238E27FC236}">
                    <a16:creationId xmlns:a16="http://schemas.microsoft.com/office/drawing/2014/main" id="{E72CCA22-021D-5941-BD29-1747FEEA796B}"/>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29" name="正方形/長方形 28">
                <a:extLst>
                  <a:ext uri="{FF2B5EF4-FFF2-40B4-BE49-F238E27FC236}">
                    <a16:creationId xmlns:a16="http://schemas.microsoft.com/office/drawing/2014/main" id="{1D1998BB-4B21-3B4D-BA26-7EDE75230A54}"/>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30" name="正方形/長方形 29">
                <a:extLst>
                  <a:ext uri="{FF2B5EF4-FFF2-40B4-BE49-F238E27FC236}">
                    <a16:creationId xmlns:a16="http://schemas.microsoft.com/office/drawing/2014/main" id="{69A968ED-35ED-AE48-85C7-ED173C0B8B5C}"/>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grpSp>
        <p:grpSp>
          <p:nvGrpSpPr>
            <p:cNvPr id="22" name="グループ化 21">
              <a:extLst>
                <a:ext uri="{FF2B5EF4-FFF2-40B4-BE49-F238E27FC236}">
                  <a16:creationId xmlns:a16="http://schemas.microsoft.com/office/drawing/2014/main" id="{C8853A37-43C5-B44E-A071-744B80C64F79}"/>
                </a:ext>
              </a:extLst>
            </p:cNvPr>
            <p:cNvGrpSpPr/>
            <p:nvPr/>
          </p:nvGrpSpPr>
          <p:grpSpPr>
            <a:xfrm>
              <a:off x="1915371" y="3859133"/>
              <a:ext cx="133708" cy="700984"/>
              <a:chOff x="7738423" y="3714117"/>
              <a:chExt cx="275680" cy="1075926"/>
            </a:xfrm>
            <a:solidFill>
              <a:schemeClr val="bg1"/>
            </a:solidFill>
          </p:grpSpPr>
          <p:sp>
            <p:nvSpPr>
              <p:cNvPr id="23" name="正方形/長方形 22">
                <a:extLst>
                  <a:ext uri="{FF2B5EF4-FFF2-40B4-BE49-F238E27FC236}">
                    <a16:creationId xmlns:a16="http://schemas.microsoft.com/office/drawing/2014/main" id="{ECDC4FCF-C14F-DD47-8CF2-E0BCB3B78DD8}"/>
                  </a:ext>
                </a:extLst>
              </p:cNvPr>
              <p:cNvSpPr/>
              <p:nvPr/>
            </p:nvSpPr>
            <p:spPr>
              <a:xfrm>
                <a:off x="7738423" y="3714117"/>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24" name="正方形/長方形 23">
                <a:extLst>
                  <a:ext uri="{FF2B5EF4-FFF2-40B4-BE49-F238E27FC236}">
                    <a16:creationId xmlns:a16="http://schemas.microsoft.com/office/drawing/2014/main" id="{ADF1A32F-3923-A944-9C8D-1F1E654AD84D}"/>
                  </a:ext>
                </a:extLst>
              </p:cNvPr>
              <p:cNvSpPr/>
              <p:nvPr/>
            </p:nvSpPr>
            <p:spPr>
              <a:xfrm>
                <a:off x="7738423" y="3983516"/>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25" name="正方形/長方形 24">
                <a:extLst>
                  <a:ext uri="{FF2B5EF4-FFF2-40B4-BE49-F238E27FC236}">
                    <a16:creationId xmlns:a16="http://schemas.microsoft.com/office/drawing/2014/main" id="{A36B1FFE-A477-D34D-BD5B-DEB2F728FAB5}"/>
                  </a:ext>
                </a:extLst>
              </p:cNvPr>
              <p:cNvSpPr/>
              <p:nvPr/>
            </p:nvSpPr>
            <p:spPr>
              <a:xfrm>
                <a:off x="7738423" y="4252915"/>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sp>
            <p:nvSpPr>
              <p:cNvPr id="26" name="正方形/長方形 25">
                <a:extLst>
                  <a:ext uri="{FF2B5EF4-FFF2-40B4-BE49-F238E27FC236}">
                    <a16:creationId xmlns:a16="http://schemas.microsoft.com/office/drawing/2014/main" id="{7AA33FAD-3FD2-914D-9722-001DD7F9E99C}"/>
                  </a:ext>
                </a:extLst>
              </p:cNvPr>
              <p:cNvSpPr/>
              <p:nvPr/>
            </p:nvSpPr>
            <p:spPr>
              <a:xfrm>
                <a:off x="7738423" y="4528104"/>
                <a:ext cx="275680" cy="261939"/>
              </a:xfrm>
              <a:prstGeom prst="rect">
                <a:avLst/>
              </a:prstGeom>
              <a:grp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ja-JP" sz="1000" dirty="0"/>
                  <a:t>?</a:t>
                </a:r>
                <a:endParaRPr kumimoji="1" lang="ja-JP" altLang="en-US" sz="1000"/>
              </a:p>
            </p:txBody>
          </p:sp>
        </p:grpSp>
      </p:grpSp>
    </p:spTree>
    <p:extLst>
      <p:ext uri="{BB962C8B-B14F-4D97-AF65-F5344CB8AC3E}">
        <p14:creationId xmlns:p14="http://schemas.microsoft.com/office/powerpoint/2010/main" val="3238664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8694C-599D-0D46-AB62-770CD15C875E}"/>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3D5DE8BA-7A54-A84D-BE92-FA0986B8F088}"/>
              </a:ext>
            </a:extLst>
          </p:cNvPr>
          <p:cNvSpPr>
            <a:spLocks noGrp="1"/>
          </p:cNvSpPr>
          <p:nvPr>
            <p:ph idx="1"/>
          </p:nvPr>
        </p:nvSpPr>
        <p:spPr>
          <a:xfrm>
            <a:off x="838200" y="1825625"/>
            <a:ext cx="10987216" cy="4328040"/>
          </a:xfrm>
        </p:spPr>
        <p:txBody>
          <a:bodyPr>
            <a:noAutofit/>
          </a:bodyPr>
          <a:lstStyle/>
          <a:p>
            <a:pPr marL="514350" indent="-514350">
              <a:buFont typeface="+mj-lt"/>
              <a:buAutoNum type="arabicPeriod"/>
            </a:pPr>
            <a:r>
              <a:rPr lang="en-US" altLang="ja-JP" sz="3200" dirty="0"/>
              <a:t> </a:t>
            </a:r>
            <a:r>
              <a:rPr lang="ja-JP" altLang="en-US" sz="3200">
                <a:solidFill>
                  <a:schemeClr val="accent1"/>
                </a:solidFill>
              </a:rPr>
              <a:t>グラフ</a:t>
            </a:r>
            <a:r>
              <a:rPr lang="ja-JP" altLang="en-US" sz="3200"/>
              <a:t>データと既存手法</a:t>
            </a:r>
            <a:endParaRPr lang="en-US" altLang="ja-JP" sz="3200" dirty="0"/>
          </a:p>
          <a:p>
            <a:pPr marL="514350" indent="-514350">
              <a:buFont typeface="+mj-lt"/>
              <a:buAutoNum type="arabicPeriod"/>
            </a:pPr>
            <a:r>
              <a:rPr lang="en-US" altLang="ja-JP" sz="3200" dirty="0"/>
              <a:t> </a:t>
            </a:r>
            <a:r>
              <a:rPr lang="ja-JP" altLang="en-US" sz="3200">
                <a:solidFill>
                  <a:schemeClr val="accent1"/>
                </a:solidFill>
              </a:rPr>
              <a:t>欠損値</a:t>
            </a:r>
            <a:r>
              <a:rPr lang="ja-JP" altLang="en-US" sz="3200"/>
              <a:t>を含むグラフ</a:t>
            </a:r>
            <a:endParaRPr lang="en-US" altLang="ja-JP" sz="3200" dirty="0"/>
          </a:p>
          <a:p>
            <a:pPr marL="514350" indent="-514350">
              <a:buFont typeface="+mj-lt"/>
              <a:buAutoNum type="arabicPeriod"/>
            </a:pPr>
            <a:r>
              <a:rPr lang="en-US" altLang="ja-JP" sz="3200" dirty="0"/>
              <a:t> </a:t>
            </a:r>
            <a:r>
              <a:rPr lang="ja-JP" altLang="en-US" sz="3200"/>
              <a:t>提案手法</a:t>
            </a:r>
            <a:endParaRPr lang="en-US" altLang="ja-JP" sz="3200" dirty="0"/>
          </a:p>
          <a:p>
            <a:pPr lvl="1"/>
            <a:r>
              <a:rPr lang="en-US" altLang="ja-JP" sz="3200" dirty="0"/>
              <a:t>GCN</a:t>
            </a:r>
            <a:r>
              <a:rPr lang="ja-JP" altLang="en-US" sz="3200"/>
              <a:t>を拡張し、</a:t>
            </a:r>
            <a:r>
              <a:rPr lang="en-US" altLang="ja-JP" sz="3200" dirty="0" err="1"/>
              <a:t>GCN_neighbor</a:t>
            </a:r>
            <a:r>
              <a:rPr lang="ja-JP" altLang="en-US" sz="3200"/>
              <a:t>、</a:t>
            </a:r>
            <a:r>
              <a:rPr lang="en-US" altLang="ja-JP" sz="3200" dirty="0" err="1"/>
              <a:t>GCN_recursive</a:t>
            </a:r>
            <a:r>
              <a:rPr lang="ja-JP" altLang="en-US" sz="3200"/>
              <a:t>を提案</a:t>
            </a:r>
            <a:endParaRPr lang="en-US" altLang="ja-JP" sz="3200" dirty="0"/>
          </a:p>
          <a:p>
            <a:pPr marL="514350" indent="-514350">
              <a:buFont typeface="+mj-lt"/>
              <a:buAutoNum type="arabicPeriod"/>
            </a:pPr>
            <a:r>
              <a:rPr lang="en-US" altLang="ja-JP" sz="3200" dirty="0"/>
              <a:t> </a:t>
            </a:r>
            <a:r>
              <a:rPr lang="ja-JP" altLang="en-US" sz="3200"/>
              <a:t>実験</a:t>
            </a:r>
            <a:endParaRPr lang="en-US" altLang="ja-JP" sz="3200" dirty="0"/>
          </a:p>
          <a:p>
            <a:pPr lvl="1"/>
            <a:r>
              <a:rPr lang="ja-JP" altLang="en-US" sz="3200"/>
              <a:t>ノード分類とリンク予測の</a:t>
            </a:r>
            <a:r>
              <a:rPr lang="en-US" altLang="ja-JP" sz="3200" dirty="0"/>
              <a:t>2</a:t>
            </a:r>
            <a:r>
              <a:rPr lang="ja-JP" altLang="en-US" sz="3200"/>
              <a:t>つのタスクでの実験</a:t>
            </a:r>
            <a:endParaRPr lang="en-US" altLang="ja-JP" sz="3200" dirty="0"/>
          </a:p>
          <a:p>
            <a:pPr marL="514350" indent="-514350">
              <a:buFont typeface="+mj-lt"/>
              <a:buAutoNum type="arabicPeriod"/>
            </a:pPr>
            <a:r>
              <a:rPr lang="en-US" altLang="ja-JP" sz="3200" dirty="0"/>
              <a:t> </a:t>
            </a:r>
            <a:r>
              <a:rPr lang="ja-JP" altLang="en-US" sz="3200"/>
              <a:t>結論と今後の課題</a:t>
            </a:r>
            <a:endParaRPr lang="en-US" altLang="ja-JP" sz="3200" dirty="0"/>
          </a:p>
        </p:txBody>
      </p:sp>
      <p:sp>
        <p:nvSpPr>
          <p:cNvPr id="4" name="スライド番号プレースホルダー 3">
            <a:extLst>
              <a:ext uri="{FF2B5EF4-FFF2-40B4-BE49-F238E27FC236}">
                <a16:creationId xmlns:a16="http://schemas.microsoft.com/office/drawing/2014/main" id="{21BCAF1C-A1C6-F549-8441-B8C5CD76A50F}"/>
              </a:ext>
            </a:extLst>
          </p:cNvPr>
          <p:cNvSpPr>
            <a:spLocks noGrp="1"/>
          </p:cNvSpPr>
          <p:nvPr>
            <p:ph type="sldNum" sz="quarter" idx="12"/>
          </p:nvPr>
        </p:nvSpPr>
        <p:spPr/>
        <p:txBody>
          <a:bodyPr/>
          <a:lstStyle/>
          <a:p>
            <a:fld id="{FA12595E-B1A9-9E4B-81EE-990832342503}" type="slidenum">
              <a:rPr kumimoji="1" lang="ja-JP" altLang="en-US" smtClean="0"/>
              <a:t>2</a:t>
            </a:fld>
            <a:endParaRPr kumimoji="1" lang="ja-JP" altLang="en-US"/>
          </a:p>
        </p:txBody>
      </p:sp>
    </p:spTree>
    <p:extLst>
      <p:ext uri="{BB962C8B-B14F-4D97-AF65-F5344CB8AC3E}">
        <p14:creationId xmlns:p14="http://schemas.microsoft.com/office/powerpoint/2010/main" val="2378102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8694C-599D-0D46-AB62-770CD15C875E}"/>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3D5DE8BA-7A54-A84D-BE92-FA0986B8F088}"/>
              </a:ext>
            </a:extLst>
          </p:cNvPr>
          <p:cNvSpPr>
            <a:spLocks noGrp="1"/>
          </p:cNvSpPr>
          <p:nvPr>
            <p:ph idx="1"/>
          </p:nvPr>
        </p:nvSpPr>
        <p:spPr>
          <a:xfrm>
            <a:off x="838200" y="1825625"/>
            <a:ext cx="10987216" cy="4328040"/>
          </a:xfrm>
        </p:spPr>
        <p:txBody>
          <a:bodyPr>
            <a:noAutofit/>
          </a:bodyPr>
          <a:lstStyle/>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グラフデータと既存手法</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欠損値を含むグラフ</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提案手法</a:t>
            </a:r>
            <a:endParaRPr lang="en-US" altLang="ja-JP" sz="3200" dirty="0">
              <a:solidFill>
                <a:schemeClr val="bg2">
                  <a:lumMod val="90000"/>
                </a:schemeClr>
              </a:solidFill>
            </a:endParaRPr>
          </a:p>
          <a:p>
            <a:pPr lvl="1"/>
            <a:r>
              <a:rPr lang="en-US" altLang="ja-JP" sz="3200" dirty="0">
                <a:solidFill>
                  <a:schemeClr val="bg2">
                    <a:lumMod val="90000"/>
                  </a:schemeClr>
                </a:solidFill>
              </a:rPr>
              <a:t>GCN</a:t>
            </a:r>
            <a:r>
              <a:rPr lang="ja-JP" altLang="en-US" sz="3200">
                <a:solidFill>
                  <a:schemeClr val="bg2">
                    <a:lumMod val="90000"/>
                  </a:schemeClr>
                </a:solidFill>
              </a:rPr>
              <a:t>を拡張し、</a:t>
            </a:r>
            <a:r>
              <a:rPr lang="en-US" altLang="ja-JP" sz="3200" dirty="0" err="1">
                <a:solidFill>
                  <a:schemeClr val="bg2">
                    <a:lumMod val="90000"/>
                  </a:schemeClr>
                </a:solidFill>
              </a:rPr>
              <a:t>GCN_neighbor</a:t>
            </a:r>
            <a:r>
              <a:rPr lang="ja-JP" altLang="en-US" sz="3200">
                <a:solidFill>
                  <a:schemeClr val="bg2">
                    <a:lumMod val="90000"/>
                  </a:schemeClr>
                </a:solidFill>
              </a:rPr>
              <a:t>、</a:t>
            </a:r>
            <a:r>
              <a:rPr lang="en-US" altLang="ja-JP" sz="3200" dirty="0" err="1">
                <a:solidFill>
                  <a:schemeClr val="bg2">
                    <a:lumMod val="90000"/>
                  </a:schemeClr>
                </a:solidFill>
              </a:rPr>
              <a:t>GCN_recursive</a:t>
            </a:r>
            <a:r>
              <a:rPr lang="ja-JP" altLang="en-US" sz="3200">
                <a:solidFill>
                  <a:schemeClr val="bg2">
                    <a:lumMod val="90000"/>
                  </a:schemeClr>
                </a:solidFill>
              </a:rPr>
              <a:t>を提案</a:t>
            </a:r>
            <a:endParaRPr lang="en-US" altLang="ja-JP" sz="3200" dirty="0">
              <a:solidFill>
                <a:schemeClr val="bg2">
                  <a:lumMod val="90000"/>
                </a:schemeClr>
              </a:solidFill>
            </a:endParaRPr>
          </a:p>
          <a:p>
            <a:pPr marL="514350" indent="-514350">
              <a:buFont typeface="+mj-lt"/>
              <a:buAutoNum type="arabicPeriod"/>
            </a:pPr>
            <a:r>
              <a:rPr lang="en-US" altLang="ja-JP" sz="3200" dirty="0"/>
              <a:t> </a:t>
            </a:r>
            <a:r>
              <a:rPr lang="ja-JP" altLang="en-US" sz="3200"/>
              <a:t>実験</a:t>
            </a:r>
            <a:endParaRPr lang="en-US" altLang="ja-JP" sz="3200" dirty="0"/>
          </a:p>
          <a:p>
            <a:pPr lvl="1"/>
            <a:r>
              <a:rPr lang="ja-JP" altLang="en-US" sz="3200"/>
              <a:t>ノード分類とリンク予測の</a:t>
            </a:r>
            <a:r>
              <a:rPr lang="en-US" altLang="ja-JP" sz="3200" dirty="0"/>
              <a:t>2</a:t>
            </a:r>
            <a:r>
              <a:rPr lang="ja-JP" altLang="en-US" sz="3200"/>
              <a:t>つのタスクでの実験</a:t>
            </a:r>
            <a:endParaRPr lang="en-US" altLang="ja-JP" sz="3200" dirty="0"/>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結論と今後の課題</a:t>
            </a:r>
            <a:endParaRPr lang="en-US" altLang="ja-JP" sz="3200"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21BCAF1C-A1C6-F549-8441-B8C5CD76A50F}"/>
              </a:ext>
            </a:extLst>
          </p:cNvPr>
          <p:cNvSpPr>
            <a:spLocks noGrp="1"/>
          </p:cNvSpPr>
          <p:nvPr>
            <p:ph type="sldNum" sz="quarter" idx="12"/>
          </p:nvPr>
        </p:nvSpPr>
        <p:spPr/>
        <p:txBody>
          <a:bodyPr/>
          <a:lstStyle/>
          <a:p>
            <a:fld id="{FA12595E-B1A9-9E4B-81EE-990832342503}" type="slidenum">
              <a:rPr kumimoji="1" lang="ja-JP" altLang="en-US" smtClean="0"/>
              <a:t>20</a:t>
            </a:fld>
            <a:endParaRPr kumimoji="1" lang="ja-JP" altLang="en-US"/>
          </a:p>
        </p:txBody>
      </p:sp>
    </p:spTree>
    <p:extLst>
      <p:ext uri="{BB962C8B-B14F-4D97-AF65-F5344CB8AC3E}">
        <p14:creationId xmlns:p14="http://schemas.microsoft.com/office/powerpoint/2010/main" val="34431858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A497BD-88ED-8B40-9E15-5C7FCEF621F8}"/>
              </a:ext>
            </a:extLst>
          </p:cNvPr>
          <p:cNvSpPr>
            <a:spLocks noGrp="1"/>
          </p:cNvSpPr>
          <p:nvPr>
            <p:ph type="title"/>
          </p:nvPr>
        </p:nvSpPr>
        <p:spPr/>
        <p:txBody>
          <a:bodyPr/>
          <a:lstStyle/>
          <a:p>
            <a:r>
              <a:rPr lang="ja-JP" altLang="en-US"/>
              <a:t>実験設定</a:t>
            </a:r>
            <a:r>
              <a:rPr lang="en-US" altLang="ja-JP" dirty="0"/>
              <a:t> | </a:t>
            </a:r>
            <a:r>
              <a:rPr lang="ja-JP" altLang="en-US"/>
              <a:t>データセット、手法</a:t>
            </a:r>
            <a:endParaRPr kumimoji="1" lang="ja-JP" altLang="en-US"/>
          </a:p>
        </p:txBody>
      </p:sp>
      <p:sp>
        <p:nvSpPr>
          <p:cNvPr id="3" name="コンテンツ プレースホルダー 2">
            <a:extLst>
              <a:ext uri="{FF2B5EF4-FFF2-40B4-BE49-F238E27FC236}">
                <a16:creationId xmlns:a16="http://schemas.microsoft.com/office/drawing/2014/main" id="{8D6847AF-F837-BC46-A93A-9A23435D5619}"/>
              </a:ext>
            </a:extLst>
          </p:cNvPr>
          <p:cNvSpPr>
            <a:spLocks noGrp="1"/>
          </p:cNvSpPr>
          <p:nvPr>
            <p:ph idx="1"/>
          </p:nvPr>
        </p:nvSpPr>
        <p:spPr>
          <a:xfrm>
            <a:off x="99110" y="1565501"/>
            <a:ext cx="5737910" cy="4351338"/>
          </a:xfrm>
        </p:spPr>
        <p:txBody>
          <a:bodyPr/>
          <a:lstStyle/>
          <a:p>
            <a:pPr marL="0" indent="0">
              <a:buNone/>
            </a:pPr>
            <a:r>
              <a:rPr lang="ja-JP" altLang="en-US" sz="2000" b="1"/>
              <a:t>データセット</a:t>
            </a:r>
            <a:endParaRPr lang="en-US" altLang="ja-JP" sz="2000" b="1" dirty="0"/>
          </a:p>
          <a:p>
            <a:pPr marL="342900" indent="-342900"/>
            <a:r>
              <a:rPr lang="ja-JP" altLang="en-US" sz="2000"/>
              <a:t>引用ネットワーク</a:t>
            </a:r>
            <a:r>
              <a:rPr lang="en-US" altLang="ja-JP" sz="1600" dirty="0"/>
              <a:t>(Cora, </a:t>
            </a:r>
            <a:r>
              <a:rPr lang="en-US" altLang="ja-JP" sz="1600" dirty="0" err="1"/>
              <a:t>Citeseer</a:t>
            </a:r>
            <a:r>
              <a:rPr lang="en-US" altLang="ja-JP" sz="1600" dirty="0"/>
              <a:t>)</a:t>
            </a:r>
          </a:p>
          <a:p>
            <a:pPr marL="800100" lvl="1" indent="-342900"/>
            <a:r>
              <a:rPr lang="ja-JP" altLang="en-US" sz="1800"/>
              <a:t>ノード：論文</a:t>
            </a:r>
            <a:endParaRPr lang="en-US" altLang="ja-JP" sz="1800" dirty="0"/>
          </a:p>
          <a:p>
            <a:pPr marL="800100" lvl="1" indent="-342900"/>
            <a:r>
              <a:rPr lang="ja-JP" altLang="en-US" sz="1800"/>
              <a:t>エッジ：引用リンク</a:t>
            </a:r>
            <a:endParaRPr lang="en-US" altLang="ja-JP" sz="1800" dirty="0"/>
          </a:p>
          <a:p>
            <a:pPr marL="800100" lvl="1" indent="-342900"/>
            <a:r>
              <a:rPr lang="ja-JP" altLang="en-US" sz="1800"/>
              <a:t>特徴量：文書の</a:t>
            </a:r>
            <a:r>
              <a:rPr lang="en-US" altLang="ja-JP" sz="1800" dirty="0"/>
              <a:t>Bag-of-Words</a:t>
            </a:r>
          </a:p>
          <a:p>
            <a:pPr marL="342900" indent="-342900"/>
            <a:r>
              <a:rPr lang="ja-JP" altLang="en-US" sz="2000"/>
              <a:t>共購買ネットワーク</a:t>
            </a:r>
            <a:r>
              <a:rPr lang="en-US" altLang="ja-JP" sz="1600" dirty="0"/>
              <a:t>(</a:t>
            </a:r>
            <a:r>
              <a:rPr lang="en-US" altLang="ja-JP" sz="1600" dirty="0" err="1"/>
              <a:t>Amaphoto</a:t>
            </a:r>
            <a:r>
              <a:rPr lang="en-US" altLang="ja-JP" sz="1600" dirty="0"/>
              <a:t>, </a:t>
            </a:r>
            <a:r>
              <a:rPr lang="en-US" altLang="ja-JP" sz="1600" dirty="0" err="1"/>
              <a:t>Amacomp</a:t>
            </a:r>
            <a:r>
              <a:rPr lang="en-US" altLang="ja-JP" sz="1600" dirty="0"/>
              <a:t>)</a:t>
            </a:r>
          </a:p>
          <a:p>
            <a:pPr marL="800100" lvl="1" indent="-342900"/>
            <a:r>
              <a:rPr lang="ja-JP" altLang="en-US" sz="1800"/>
              <a:t>ノード：商品</a:t>
            </a:r>
            <a:endParaRPr lang="en-US" altLang="ja-JP" sz="1800" dirty="0"/>
          </a:p>
          <a:p>
            <a:pPr marL="800100" lvl="1" indent="-342900"/>
            <a:r>
              <a:rPr lang="ja-JP" altLang="en-US" sz="1800"/>
              <a:t>エッジ：頻繁に共購買される商品ペア</a:t>
            </a:r>
            <a:endParaRPr lang="en-US" altLang="ja-JP" sz="1800" dirty="0"/>
          </a:p>
          <a:p>
            <a:pPr marL="800100" lvl="1" indent="-342900"/>
            <a:r>
              <a:rPr lang="ja-JP" altLang="en-US" sz="1800"/>
              <a:t>特徴量：商品レビューの</a:t>
            </a:r>
            <a:r>
              <a:rPr lang="en-US" altLang="ja-JP" sz="1800" dirty="0" err="1"/>
              <a:t>BoW</a:t>
            </a:r>
            <a:endParaRPr kumimoji="1" lang="ja-JP" altLang="en-US"/>
          </a:p>
        </p:txBody>
      </p:sp>
      <p:pic>
        <p:nvPicPr>
          <p:cNvPr id="4" name="図 3">
            <a:extLst>
              <a:ext uri="{FF2B5EF4-FFF2-40B4-BE49-F238E27FC236}">
                <a16:creationId xmlns:a16="http://schemas.microsoft.com/office/drawing/2014/main" id="{6B8801C6-3387-BE49-96B7-EE02F7E6E3FA}"/>
              </a:ext>
            </a:extLst>
          </p:cNvPr>
          <p:cNvPicPr>
            <a:picLocks noChangeAspect="1"/>
          </p:cNvPicPr>
          <p:nvPr/>
        </p:nvPicPr>
        <p:blipFill rotWithShape="1">
          <a:blip r:embed="rId3"/>
          <a:srcRect r="208"/>
          <a:stretch/>
        </p:blipFill>
        <p:spPr>
          <a:xfrm>
            <a:off x="99110" y="4736841"/>
            <a:ext cx="5146593" cy="2121159"/>
          </a:xfrm>
          <a:prstGeom prst="rect">
            <a:avLst/>
          </a:prstGeom>
        </p:spPr>
      </p:pic>
      <p:sp>
        <p:nvSpPr>
          <p:cNvPr id="5" name="コンテンツ プレースホルダー 2">
            <a:extLst>
              <a:ext uri="{FF2B5EF4-FFF2-40B4-BE49-F238E27FC236}">
                <a16:creationId xmlns:a16="http://schemas.microsoft.com/office/drawing/2014/main" id="{5A159FD5-D552-514F-A6D3-B5522982771D}"/>
              </a:ext>
            </a:extLst>
          </p:cNvPr>
          <p:cNvSpPr txBox="1">
            <a:spLocks/>
          </p:cNvSpPr>
          <p:nvPr/>
        </p:nvSpPr>
        <p:spPr>
          <a:xfrm>
            <a:off x="9052980" y="1600230"/>
            <a:ext cx="4601639" cy="95667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2400" b="1"/>
              <a:t>提案手法</a:t>
            </a:r>
            <a:endParaRPr lang="en-US" altLang="ja-JP" sz="2400" b="1" dirty="0"/>
          </a:p>
          <a:p>
            <a:r>
              <a:rPr lang="en-US" altLang="ja-JP" sz="2000" dirty="0" err="1"/>
              <a:t>GCN_recursive</a:t>
            </a:r>
            <a:r>
              <a:rPr lang="en-US" altLang="ja-JP" sz="2000" dirty="0"/>
              <a:t>: </a:t>
            </a:r>
          </a:p>
          <a:p>
            <a:pPr marL="0" indent="0">
              <a:buNone/>
            </a:pPr>
            <a:r>
              <a:rPr lang="en-US" altLang="ja-JP" sz="2000" dirty="0"/>
              <a:t>      </a:t>
            </a:r>
            <a:r>
              <a:rPr lang="ja-JP" altLang="en-US" sz="2000"/>
              <a:t>再帰回数</a:t>
            </a:r>
            <a:r>
              <a:rPr lang="en-US" altLang="ja-JP" sz="2000" dirty="0"/>
              <a:t>:32</a:t>
            </a:r>
            <a:endParaRPr lang="ja-JP" altLang="en-US" sz="2000"/>
          </a:p>
        </p:txBody>
      </p:sp>
      <p:sp>
        <p:nvSpPr>
          <p:cNvPr id="6" name="コンテンツ プレースホルダー 2">
            <a:extLst>
              <a:ext uri="{FF2B5EF4-FFF2-40B4-BE49-F238E27FC236}">
                <a16:creationId xmlns:a16="http://schemas.microsoft.com/office/drawing/2014/main" id="{D1DC5E9F-440D-6245-81F7-969245A48485}"/>
              </a:ext>
            </a:extLst>
          </p:cNvPr>
          <p:cNvSpPr txBox="1">
            <a:spLocks/>
          </p:cNvSpPr>
          <p:nvPr/>
        </p:nvSpPr>
        <p:spPr>
          <a:xfrm>
            <a:off x="5414626" y="1600230"/>
            <a:ext cx="6497974" cy="46424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b="1"/>
              <a:t>比較手法</a:t>
            </a:r>
            <a:endParaRPr lang="en-US" altLang="ja-JP" sz="2000" b="1" dirty="0"/>
          </a:p>
          <a:p>
            <a:r>
              <a:rPr lang="ja-JP" altLang="en-US" sz="2000"/>
              <a:t>代入法 </a:t>
            </a:r>
            <a:r>
              <a:rPr lang="en-US" altLang="ja-JP" sz="2000" dirty="0"/>
              <a:t>+ 2-layer GCN</a:t>
            </a:r>
          </a:p>
          <a:p>
            <a:pPr marL="800100" lvl="1" indent="-342900"/>
            <a:r>
              <a:rPr lang="ja-JP" altLang="en-US" sz="1600"/>
              <a:t>古典的手法</a:t>
            </a:r>
            <a:endParaRPr lang="en-US" altLang="ja-JP" sz="1600" dirty="0"/>
          </a:p>
          <a:p>
            <a:pPr marL="1257300" lvl="2" indent="-342900"/>
            <a:r>
              <a:rPr lang="en-US" altLang="ja-JP" dirty="0"/>
              <a:t>Mean</a:t>
            </a:r>
          </a:p>
          <a:p>
            <a:pPr marL="800100" lvl="1" indent="-342900"/>
            <a:r>
              <a:rPr lang="ja-JP" altLang="en-US" sz="1600"/>
              <a:t>機械学習手法</a:t>
            </a:r>
            <a:endParaRPr lang="en-US" altLang="ja-JP" sz="1600" dirty="0"/>
          </a:p>
          <a:p>
            <a:pPr marL="1257300" lvl="2" indent="-342900"/>
            <a:r>
              <a:rPr lang="en-US" altLang="ja-JP" dirty="0"/>
              <a:t>k-NN</a:t>
            </a:r>
          </a:p>
          <a:p>
            <a:pPr marL="800100" lvl="1" indent="-342900"/>
            <a:r>
              <a:rPr lang="ja-JP" altLang="en-US" sz="1600"/>
              <a:t>行列補完</a:t>
            </a:r>
            <a:endParaRPr lang="en-US" altLang="ja-JP" sz="1600" dirty="0"/>
          </a:p>
          <a:p>
            <a:pPr marL="1257300" lvl="2" indent="-342900"/>
            <a:r>
              <a:rPr lang="en-US" altLang="ja-JP" dirty="0"/>
              <a:t>Matrix Factorization</a:t>
            </a:r>
          </a:p>
          <a:p>
            <a:pPr marL="1257300" lvl="2" indent="-342900"/>
            <a:r>
              <a:rPr lang="en-US" altLang="ja-JP" dirty="0" err="1"/>
              <a:t>SoftImpute</a:t>
            </a:r>
            <a:endParaRPr lang="en-US" altLang="ja-JP" dirty="0"/>
          </a:p>
          <a:p>
            <a:pPr marL="800100" lvl="1" indent="-342900"/>
            <a:r>
              <a:rPr lang="ja-JP" altLang="en-US" sz="1600"/>
              <a:t>深層学習手法</a:t>
            </a:r>
            <a:endParaRPr lang="en-US" altLang="ja-JP" sz="1600" dirty="0"/>
          </a:p>
          <a:p>
            <a:pPr marL="1257300" lvl="2" indent="-342900"/>
            <a:r>
              <a:rPr lang="en-US" altLang="ja-JP" dirty="0"/>
              <a:t>VAE, GAIN, GINN</a:t>
            </a:r>
          </a:p>
          <a:p>
            <a:pPr marL="342900" indent="-342900"/>
            <a:r>
              <a:rPr lang="ja-JP" altLang="en-US" sz="2000"/>
              <a:t>直接法</a:t>
            </a:r>
            <a:r>
              <a:rPr lang="en-US" altLang="ja-JP" sz="2000" dirty="0"/>
              <a:t> + 2-layer GCN</a:t>
            </a:r>
          </a:p>
          <a:p>
            <a:pPr marL="800100" lvl="1" indent="-342900"/>
            <a:r>
              <a:rPr lang="en-US" altLang="ja-JP" sz="1600" dirty="0" err="1"/>
              <a:t>GCN</a:t>
            </a:r>
            <a:r>
              <a:rPr lang="en-US" altLang="ja-JP" sz="1600" baseline="-25000" dirty="0" err="1"/>
              <a:t>mf</a:t>
            </a:r>
            <a:r>
              <a:rPr lang="en-US" altLang="ja-JP" sz="1600" dirty="0"/>
              <a:t>[Taguchi 2021]</a:t>
            </a:r>
          </a:p>
          <a:p>
            <a:endParaRPr lang="en-US" altLang="ja-JP" dirty="0"/>
          </a:p>
          <a:p>
            <a:pPr marL="914400" lvl="2" indent="0">
              <a:buNone/>
            </a:pPr>
            <a:endParaRPr lang="en-US" altLang="ja-JP" dirty="0"/>
          </a:p>
        </p:txBody>
      </p:sp>
      <p:sp>
        <p:nvSpPr>
          <p:cNvPr id="11" name="スライド番号プレースホルダー 10">
            <a:extLst>
              <a:ext uri="{FF2B5EF4-FFF2-40B4-BE49-F238E27FC236}">
                <a16:creationId xmlns:a16="http://schemas.microsoft.com/office/drawing/2014/main" id="{28E874DD-56C9-8246-AE2D-5CC65EDCE155}"/>
              </a:ext>
            </a:extLst>
          </p:cNvPr>
          <p:cNvSpPr>
            <a:spLocks noGrp="1"/>
          </p:cNvSpPr>
          <p:nvPr>
            <p:ph type="sldNum" sz="quarter" idx="12"/>
          </p:nvPr>
        </p:nvSpPr>
        <p:spPr/>
        <p:txBody>
          <a:bodyPr/>
          <a:lstStyle/>
          <a:p>
            <a:fld id="{FA12595E-B1A9-9E4B-81EE-990832342503}" type="slidenum">
              <a:rPr kumimoji="1" lang="ja-JP" altLang="en-US" smtClean="0"/>
              <a:t>21</a:t>
            </a:fld>
            <a:endParaRPr kumimoji="1" lang="ja-JP" altLang="en-US"/>
          </a:p>
        </p:txBody>
      </p:sp>
    </p:spTree>
    <p:extLst>
      <p:ext uri="{BB962C8B-B14F-4D97-AF65-F5344CB8AC3E}">
        <p14:creationId xmlns:p14="http://schemas.microsoft.com/office/powerpoint/2010/main" val="2788474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4B6A34-E909-9F4C-A5D1-10EA63CCAC3F}"/>
              </a:ext>
            </a:extLst>
          </p:cNvPr>
          <p:cNvSpPr>
            <a:spLocks noGrp="1"/>
          </p:cNvSpPr>
          <p:nvPr>
            <p:ph type="title"/>
          </p:nvPr>
        </p:nvSpPr>
        <p:spPr/>
        <p:txBody>
          <a:bodyPr/>
          <a:lstStyle/>
          <a:p>
            <a:r>
              <a:rPr lang="ja-JP" altLang="en-US"/>
              <a:t>実験設定</a:t>
            </a:r>
            <a:r>
              <a:rPr lang="en-US" altLang="ja-JP" dirty="0"/>
              <a:t> | </a:t>
            </a:r>
            <a:r>
              <a:rPr lang="ja-JP" altLang="en-US"/>
              <a:t>欠損パターン</a:t>
            </a:r>
            <a:endParaRPr kumimoji="1" lang="ja-JP" altLang="en-US"/>
          </a:p>
        </p:txBody>
      </p:sp>
      <p:sp>
        <p:nvSpPr>
          <p:cNvPr id="3" name="コンテンツ プレースホルダー 2">
            <a:extLst>
              <a:ext uri="{FF2B5EF4-FFF2-40B4-BE49-F238E27FC236}">
                <a16:creationId xmlns:a16="http://schemas.microsoft.com/office/drawing/2014/main" id="{8115C3AB-8124-B64B-99FE-992D4AAA7C67}"/>
              </a:ext>
            </a:extLst>
          </p:cNvPr>
          <p:cNvSpPr>
            <a:spLocks noGrp="1"/>
          </p:cNvSpPr>
          <p:nvPr>
            <p:ph idx="1"/>
          </p:nvPr>
        </p:nvSpPr>
        <p:spPr>
          <a:xfrm>
            <a:off x="784266" y="1652709"/>
            <a:ext cx="10515600" cy="4351338"/>
          </a:xfrm>
        </p:spPr>
        <p:txBody>
          <a:bodyPr/>
          <a:lstStyle/>
          <a:p>
            <a:pPr marL="0" indent="0">
              <a:buNone/>
            </a:pPr>
            <a:r>
              <a:rPr lang="ja-JP" altLang="en-US" b="1"/>
              <a:t>欠損パターン</a:t>
            </a:r>
            <a:r>
              <a:rPr lang="en-US" altLang="ja-JP" b="1" dirty="0"/>
              <a:t>:3</a:t>
            </a:r>
            <a:r>
              <a:rPr lang="ja-JP" altLang="en-US" b="1"/>
              <a:t>種類の欠損パターンを用いる</a:t>
            </a:r>
            <a:endParaRPr kumimoji="1" lang="ja-JP" altLang="en-US" b="1"/>
          </a:p>
        </p:txBody>
      </p:sp>
      <p:pic>
        <p:nvPicPr>
          <p:cNvPr id="32" name="図 31">
            <a:extLst>
              <a:ext uri="{FF2B5EF4-FFF2-40B4-BE49-F238E27FC236}">
                <a16:creationId xmlns:a16="http://schemas.microsoft.com/office/drawing/2014/main" id="{D9DE60C5-BC85-8A4B-9D54-28C7E8353F94}"/>
              </a:ext>
            </a:extLst>
          </p:cNvPr>
          <p:cNvPicPr>
            <a:picLocks noChangeAspect="1"/>
          </p:cNvPicPr>
          <p:nvPr/>
        </p:nvPicPr>
        <p:blipFill>
          <a:blip r:embed="rId3"/>
          <a:stretch>
            <a:fillRect/>
          </a:stretch>
        </p:blipFill>
        <p:spPr>
          <a:xfrm>
            <a:off x="838757" y="3700236"/>
            <a:ext cx="1933144" cy="2224939"/>
          </a:xfrm>
          <a:prstGeom prst="rect">
            <a:avLst/>
          </a:prstGeom>
        </p:spPr>
      </p:pic>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4D7235D8-CD06-C140-9A56-7ED46A64CB5D}"/>
                  </a:ext>
                </a:extLst>
              </p:cNvPr>
              <p:cNvSpPr txBox="1"/>
              <p:nvPr/>
            </p:nvSpPr>
            <p:spPr>
              <a:xfrm>
                <a:off x="565792" y="2421035"/>
                <a:ext cx="3289683" cy="1200329"/>
              </a:xfrm>
              <a:prstGeom prst="rect">
                <a:avLst/>
              </a:prstGeom>
              <a:noFill/>
            </p:spPr>
            <p:txBody>
              <a:bodyPr wrap="none" rtlCol="0">
                <a:spAutoFit/>
              </a:bodyPr>
              <a:lstStyle/>
              <a:p>
                <a:r>
                  <a:rPr kumimoji="1" lang="en-US" altLang="ja-JP" dirty="0"/>
                  <a:t>Uniform randomly missing</a:t>
                </a:r>
              </a:p>
              <a:p>
                <a:pPr marL="285750" indent="-285750">
                  <a:buFont typeface="Arial" panose="020B0604020202020204" pitchFamily="34" charset="0"/>
                  <a:buChar char="•"/>
                </a:pPr>
                <a14:m>
                  <m:oMath xmlns:m="http://schemas.openxmlformats.org/officeDocument/2006/math">
                    <m:r>
                      <a:rPr lang="en-US" altLang="ja-JP" i="1">
                        <a:latin typeface="Cambria Math" panose="02040503050406030204" pitchFamily="18" charset="0"/>
                      </a:rPr>
                      <m:t>𝑚𝑟</m:t>
                    </m:r>
                    <m:r>
                      <a:rPr lang="en-US" altLang="ja-JP" i="1">
                        <a:latin typeface="Cambria Math" panose="02040503050406030204" pitchFamily="18" charset="0"/>
                      </a:rPr>
                      <m:t>%</m:t>
                    </m:r>
                  </m:oMath>
                </a14:m>
                <a:r>
                  <a:rPr lang="ja-JP" altLang="en-US" dirty="0"/>
                  <a:t>の特徴量を</a:t>
                </a:r>
                <a:r>
                  <a:rPr lang="ja-JP" altLang="en-US"/>
                  <a:t>ランダムに</a:t>
                </a:r>
                <a:endParaRPr lang="en-US" altLang="ja-JP" dirty="0"/>
              </a:p>
              <a:p>
                <a:r>
                  <a:rPr lang="ja-JP" altLang="en-US"/>
                  <a:t>欠損</a:t>
                </a:r>
                <a:r>
                  <a:rPr lang="ja-JP" altLang="en-US" dirty="0"/>
                  <a:t>させる</a:t>
                </a:r>
              </a:p>
              <a:p>
                <a:endParaRPr kumimoji="1" lang="ja-JP" altLang="en-US"/>
              </a:p>
            </p:txBody>
          </p:sp>
        </mc:Choice>
        <mc:Fallback xmlns="">
          <p:sp>
            <p:nvSpPr>
              <p:cNvPr id="33" name="テキスト ボックス 32">
                <a:extLst>
                  <a:ext uri="{FF2B5EF4-FFF2-40B4-BE49-F238E27FC236}">
                    <a16:creationId xmlns:a16="http://schemas.microsoft.com/office/drawing/2014/main" id="{4D7235D8-CD06-C140-9A56-7ED46A64CB5D}"/>
                  </a:ext>
                </a:extLst>
              </p:cNvPr>
              <p:cNvSpPr txBox="1">
                <a:spLocks noRot="1" noChangeAspect="1" noMove="1" noResize="1" noEditPoints="1" noAdjustHandles="1" noChangeArrowheads="1" noChangeShapeType="1" noTextEdit="1"/>
              </p:cNvSpPr>
              <p:nvPr/>
            </p:nvSpPr>
            <p:spPr>
              <a:xfrm>
                <a:off x="565792" y="2421035"/>
                <a:ext cx="3289683" cy="1200329"/>
              </a:xfrm>
              <a:prstGeom prst="rect">
                <a:avLst/>
              </a:prstGeom>
              <a:blipFill>
                <a:blip r:embed="rId4"/>
                <a:stretch>
                  <a:fillRect l="-1538" t="-2105" r="-385"/>
                </a:stretch>
              </a:blipFill>
            </p:spPr>
            <p:txBody>
              <a:bodyPr/>
              <a:lstStyle/>
              <a:p>
                <a:r>
                  <a:rPr lang="ja-JP" altLang="en-US">
                    <a:noFill/>
                  </a:rPr>
                  <a:t> </a:t>
                </a:r>
              </a:p>
            </p:txBody>
          </p:sp>
        </mc:Fallback>
      </mc:AlternateContent>
      <p:pic>
        <p:nvPicPr>
          <p:cNvPr id="35" name="図 34">
            <a:extLst>
              <a:ext uri="{FF2B5EF4-FFF2-40B4-BE49-F238E27FC236}">
                <a16:creationId xmlns:a16="http://schemas.microsoft.com/office/drawing/2014/main" id="{97CF698C-3C9D-E546-8F16-AF794C5B8BB0}"/>
              </a:ext>
            </a:extLst>
          </p:cNvPr>
          <p:cNvPicPr>
            <a:picLocks noChangeAspect="1"/>
          </p:cNvPicPr>
          <p:nvPr/>
        </p:nvPicPr>
        <p:blipFill>
          <a:blip r:embed="rId5"/>
          <a:stretch>
            <a:fillRect/>
          </a:stretch>
        </p:blipFill>
        <p:spPr>
          <a:xfrm>
            <a:off x="4519252" y="3536572"/>
            <a:ext cx="2002923" cy="2390155"/>
          </a:xfrm>
          <a:prstGeom prst="rect">
            <a:avLst/>
          </a:prstGeom>
        </p:spPr>
      </p:pic>
      <p:sp>
        <p:nvSpPr>
          <p:cNvPr id="36" name="テキスト ボックス 35">
            <a:extLst>
              <a:ext uri="{FF2B5EF4-FFF2-40B4-BE49-F238E27FC236}">
                <a16:creationId xmlns:a16="http://schemas.microsoft.com/office/drawing/2014/main" id="{7F0833AC-E483-8045-B83C-EA593413FE5B}"/>
              </a:ext>
            </a:extLst>
          </p:cNvPr>
          <p:cNvSpPr txBox="1"/>
          <p:nvPr/>
        </p:nvSpPr>
        <p:spPr>
          <a:xfrm>
            <a:off x="4285002" y="2282535"/>
            <a:ext cx="3292668" cy="1238801"/>
          </a:xfrm>
          <a:prstGeom prst="rect">
            <a:avLst/>
          </a:prstGeom>
          <a:noFill/>
        </p:spPr>
        <p:txBody>
          <a:bodyPr wrap="square" rtlCol="0">
            <a:spAutoFit/>
          </a:bodyPr>
          <a:lstStyle/>
          <a:p>
            <a:r>
              <a:rPr kumimoji="1" lang="en-US" altLang="ja-JP" dirty="0"/>
              <a:t>Biased randomly missing</a:t>
            </a:r>
          </a:p>
          <a:p>
            <a:pPr marL="285750" indent="-285750">
              <a:spcAft>
                <a:spcPts val="300"/>
              </a:spcAft>
              <a:buFont typeface="Arial" panose="020B0604020202020204" pitchFamily="34" charset="0"/>
              <a:buChar char="•"/>
            </a:pPr>
            <a:r>
              <a:rPr lang="ja-JP" altLang="en-US"/>
              <a:t>一部の種類の特徴量を</a:t>
            </a:r>
            <a:r>
              <a:rPr lang="en-US" altLang="ja-JP" dirty="0"/>
              <a:t>90%</a:t>
            </a:r>
            <a:r>
              <a:rPr lang="ja-JP" altLang="en-US"/>
              <a:t>欠損させる</a:t>
            </a:r>
            <a:endParaRPr lang="en-US" altLang="ja-JP" dirty="0"/>
          </a:p>
          <a:p>
            <a:pPr marL="285750" indent="-285750">
              <a:spcAft>
                <a:spcPts val="300"/>
              </a:spcAft>
              <a:buFont typeface="Arial" panose="020B0604020202020204" pitchFamily="34" charset="0"/>
              <a:buChar char="•"/>
            </a:pPr>
            <a:r>
              <a:rPr lang="ja-JP" altLang="en-US"/>
              <a:t>残りは</a:t>
            </a:r>
            <a:r>
              <a:rPr lang="en-US" altLang="ja-JP" dirty="0"/>
              <a:t>10%</a:t>
            </a:r>
            <a:r>
              <a:rPr lang="ja-JP" altLang="en-US"/>
              <a:t>欠損させる</a:t>
            </a:r>
            <a:endParaRPr kumimoji="1" lang="ja-JP" altLang="en-US"/>
          </a:p>
        </p:txBody>
      </p:sp>
      <p:pic>
        <p:nvPicPr>
          <p:cNvPr id="38" name="図 37">
            <a:extLst>
              <a:ext uri="{FF2B5EF4-FFF2-40B4-BE49-F238E27FC236}">
                <a16:creationId xmlns:a16="http://schemas.microsoft.com/office/drawing/2014/main" id="{0C9E7DD0-63B6-DB4A-9012-3CCC7A6D7C06}"/>
              </a:ext>
            </a:extLst>
          </p:cNvPr>
          <p:cNvPicPr>
            <a:picLocks noChangeAspect="1"/>
          </p:cNvPicPr>
          <p:nvPr/>
        </p:nvPicPr>
        <p:blipFill>
          <a:blip r:embed="rId6"/>
          <a:stretch>
            <a:fillRect/>
          </a:stretch>
        </p:blipFill>
        <p:spPr>
          <a:xfrm>
            <a:off x="7970108" y="3521336"/>
            <a:ext cx="2138894" cy="2467954"/>
          </a:xfrm>
          <a:prstGeom prst="rect">
            <a:avLst/>
          </a:prstGeom>
        </p:spPr>
      </p:pic>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FAE66193-7A33-914C-A3F0-816CC8650A66}"/>
                  </a:ext>
                </a:extLst>
              </p:cNvPr>
              <p:cNvSpPr txBox="1"/>
              <p:nvPr/>
            </p:nvSpPr>
            <p:spPr>
              <a:xfrm>
                <a:off x="8083637" y="2252098"/>
                <a:ext cx="3243196" cy="1277273"/>
              </a:xfrm>
              <a:prstGeom prst="rect">
                <a:avLst/>
              </a:prstGeom>
              <a:noFill/>
            </p:spPr>
            <p:txBody>
              <a:bodyPr wrap="none" rtlCol="0">
                <a:spAutoFit/>
              </a:bodyPr>
              <a:lstStyle/>
              <a:p>
                <a:r>
                  <a:rPr kumimoji="1" lang="en-US" altLang="ja-JP" dirty="0"/>
                  <a:t>Structurally missing</a:t>
                </a:r>
              </a:p>
              <a:p>
                <a:pPr marL="285750" indent="-285750">
                  <a:spcAft>
                    <a:spcPts val="300"/>
                  </a:spcAft>
                  <a:buFont typeface="Arial" panose="020B0604020202020204" pitchFamily="34" charset="0"/>
                  <a:buChar char="•"/>
                </a:pPr>
                <a14:m>
                  <m:oMath xmlns:m="http://schemas.openxmlformats.org/officeDocument/2006/math">
                    <m:r>
                      <a:rPr lang="en-US" altLang="ja-JP" i="1">
                        <a:latin typeface="Cambria Math" panose="02040503050406030204" pitchFamily="18" charset="0"/>
                      </a:rPr>
                      <m:t>𝑚𝑟</m:t>
                    </m:r>
                    <m:r>
                      <a:rPr lang="en-US" altLang="ja-JP" i="1">
                        <a:latin typeface="Cambria Math" panose="02040503050406030204" pitchFamily="18" charset="0"/>
                      </a:rPr>
                      <m:t>%</m:t>
                    </m:r>
                  </m:oMath>
                </a14:m>
                <a:r>
                  <a:rPr lang="ja-JP" altLang="en-US" dirty="0"/>
                  <a:t>のノードを選択</a:t>
                </a:r>
                <a:endParaRPr lang="en-US" altLang="ja-JP" dirty="0"/>
              </a:p>
              <a:p>
                <a:pPr marL="285750" indent="-285750">
                  <a:spcAft>
                    <a:spcPts val="300"/>
                  </a:spcAft>
                  <a:buFont typeface="Arial" panose="020B0604020202020204" pitchFamily="34" charset="0"/>
                  <a:buChar char="•"/>
                </a:pPr>
                <a:r>
                  <a:rPr lang="ja-JP" altLang="en-US" dirty="0"/>
                  <a:t>選択したノードの</a:t>
                </a:r>
                <a:r>
                  <a:rPr lang="ja-JP" altLang="en-US"/>
                  <a:t>特徴量を</a:t>
                </a:r>
                <a:endParaRPr lang="en-US" altLang="ja-JP" dirty="0"/>
              </a:p>
              <a:p>
                <a:pPr>
                  <a:spcAft>
                    <a:spcPts val="300"/>
                  </a:spcAft>
                </a:pPr>
                <a:r>
                  <a:rPr lang="en-US" altLang="ja-JP" dirty="0"/>
                  <a:t>    </a:t>
                </a:r>
                <a:r>
                  <a:rPr lang="ja-JP" altLang="en-US"/>
                  <a:t>全て欠損</a:t>
                </a:r>
                <a:endParaRPr lang="ja-JP" altLang="en-US" dirty="0"/>
              </a:p>
            </p:txBody>
          </p:sp>
        </mc:Choice>
        <mc:Fallback xmlns="">
          <p:sp>
            <p:nvSpPr>
              <p:cNvPr id="39" name="テキスト ボックス 38">
                <a:extLst>
                  <a:ext uri="{FF2B5EF4-FFF2-40B4-BE49-F238E27FC236}">
                    <a16:creationId xmlns:a16="http://schemas.microsoft.com/office/drawing/2014/main" id="{FAE66193-7A33-914C-A3F0-816CC8650A66}"/>
                  </a:ext>
                </a:extLst>
              </p:cNvPr>
              <p:cNvSpPr txBox="1">
                <a:spLocks noRot="1" noChangeAspect="1" noMove="1" noResize="1" noEditPoints="1" noAdjustHandles="1" noChangeArrowheads="1" noChangeShapeType="1" noTextEdit="1"/>
              </p:cNvSpPr>
              <p:nvPr/>
            </p:nvSpPr>
            <p:spPr>
              <a:xfrm>
                <a:off x="8083637" y="2252098"/>
                <a:ext cx="3243196" cy="1277273"/>
              </a:xfrm>
              <a:prstGeom prst="rect">
                <a:avLst/>
              </a:prstGeom>
              <a:blipFill>
                <a:blip r:embed="rId7"/>
                <a:stretch>
                  <a:fillRect l="-1563" t="-980" r="-391" b="-5882"/>
                </a:stretch>
              </a:blipFill>
            </p:spPr>
            <p:txBody>
              <a:bodyPr/>
              <a:lstStyle/>
              <a:p>
                <a:r>
                  <a:rPr lang="ja-JP" altLang="en-US">
                    <a:noFill/>
                  </a:rPr>
                  <a:t> </a:t>
                </a:r>
              </a:p>
            </p:txBody>
          </p:sp>
        </mc:Fallback>
      </mc:AlternateContent>
      <p:cxnSp>
        <p:nvCxnSpPr>
          <p:cNvPr id="41" name="直線矢印コネクタ 40">
            <a:extLst>
              <a:ext uri="{FF2B5EF4-FFF2-40B4-BE49-F238E27FC236}">
                <a16:creationId xmlns:a16="http://schemas.microsoft.com/office/drawing/2014/main" id="{C4714BEB-B734-A44B-9F8F-880F8AAE6C98}"/>
              </a:ext>
            </a:extLst>
          </p:cNvPr>
          <p:cNvCxnSpPr>
            <a:cxnSpLocks/>
          </p:cNvCxnSpPr>
          <p:nvPr/>
        </p:nvCxnSpPr>
        <p:spPr>
          <a:xfrm flipH="1">
            <a:off x="2543728" y="4065529"/>
            <a:ext cx="383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0921E292-965D-5E4A-A1D6-B220BA072664}"/>
              </a:ext>
            </a:extLst>
          </p:cNvPr>
          <p:cNvSpPr txBox="1"/>
          <p:nvPr/>
        </p:nvSpPr>
        <p:spPr>
          <a:xfrm>
            <a:off x="2988279" y="3880863"/>
            <a:ext cx="877163" cy="369332"/>
          </a:xfrm>
          <a:prstGeom prst="rect">
            <a:avLst/>
          </a:prstGeom>
          <a:noFill/>
        </p:spPr>
        <p:txBody>
          <a:bodyPr wrap="none" rtlCol="0">
            <a:spAutoFit/>
          </a:bodyPr>
          <a:lstStyle/>
          <a:p>
            <a:r>
              <a:rPr kumimoji="1" lang="ja-JP" altLang="en-US"/>
              <a:t>観測値</a:t>
            </a:r>
          </a:p>
        </p:txBody>
      </p:sp>
      <p:cxnSp>
        <p:nvCxnSpPr>
          <p:cNvPr id="45" name="直線矢印コネクタ 44">
            <a:extLst>
              <a:ext uri="{FF2B5EF4-FFF2-40B4-BE49-F238E27FC236}">
                <a16:creationId xmlns:a16="http://schemas.microsoft.com/office/drawing/2014/main" id="{B63E2FEC-5FD8-2F4F-973A-5B45C64430D4}"/>
              </a:ext>
            </a:extLst>
          </p:cNvPr>
          <p:cNvCxnSpPr>
            <a:cxnSpLocks/>
          </p:cNvCxnSpPr>
          <p:nvPr/>
        </p:nvCxnSpPr>
        <p:spPr>
          <a:xfrm flipH="1">
            <a:off x="2543728" y="4341021"/>
            <a:ext cx="3830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3795867A-7ACC-BA4E-BD88-59822F8945FA}"/>
              </a:ext>
            </a:extLst>
          </p:cNvPr>
          <p:cNvSpPr txBox="1"/>
          <p:nvPr/>
        </p:nvSpPr>
        <p:spPr>
          <a:xfrm>
            <a:off x="2988279" y="4156355"/>
            <a:ext cx="877163" cy="369332"/>
          </a:xfrm>
          <a:prstGeom prst="rect">
            <a:avLst/>
          </a:prstGeom>
          <a:noFill/>
        </p:spPr>
        <p:txBody>
          <a:bodyPr wrap="none" rtlCol="0">
            <a:spAutoFit/>
          </a:bodyPr>
          <a:lstStyle/>
          <a:p>
            <a:r>
              <a:rPr kumimoji="1" lang="ja-JP" altLang="en-US"/>
              <a:t>欠損値</a:t>
            </a:r>
          </a:p>
        </p:txBody>
      </p:sp>
      <p:sp>
        <p:nvSpPr>
          <p:cNvPr id="4" name="テキスト ボックス 3">
            <a:extLst>
              <a:ext uri="{FF2B5EF4-FFF2-40B4-BE49-F238E27FC236}">
                <a16:creationId xmlns:a16="http://schemas.microsoft.com/office/drawing/2014/main" id="{38BD71DB-294B-DE46-899D-3F4B99E07E34}"/>
              </a:ext>
            </a:extLst>
          </p:cNvPr>
          <p:cNvSpPr txBox="1"/>
          <p:nvPr/>
        </p:nvSpPr>
        <p:spPr>
          <a:xfrm>
            <a:off x="-13623" y="4582203"/>
            <a:ext cx="889000" cy="369332"/>
          </a:xfrm>
          <a:prstGeom prst="rect">
            <a:avLst/>
          </a:prstGeom>
          <a:noFill/>
        </p:spPr>
        <p:txBody>
          <a:bodyPr wrap="square" rtlCol="0">
            <a:spAutoFit/>
          </a:bodyPr>
          <a:lstStyle/>
          <a:p>
            <a:r>
              <a:rPr kumimoji="1" lang="ja-JP" altLang="en-US"/>
              <a:t>ノード</a:t>
            </a:r>
          </a:p>
        </p:txBody>
      </p:sp>
      <p:sp>
        <p:nvSpPr>
          <p:cNvPr id="15" name="テキスト ボックス 14">
            <a:extLst>
              <a:ext uri="{FF2B5EF4-FFF2-40B4-BE49-F238E27FC236}">
                <a16:creationId xmlns:a16="http://schemas.microsoft.com/office/drawing/2014/main" id="{EA6292BD-CDC2-7246-8804-EDBC16D217A3}"/>
              </a:ext>
            </a:extLst>
          </p:cNvPr>
          <p:cNvSpPr txBox="1"/>
          <p:nvPr/>
        </p:nvSpPr>
        <p:spPr>
          <a:xfrm>
            <a:off x="742821" y="6050361"/>
            <a:ext cx="3163045" cy="646331"/>
          </a:xfrm>
          <a:prstGeom prst="rect">
            <a:avLst/>
          </a:prstGeom>
          <a:noFill/>
        </p:spPr>
        <p:txBody>
          <a:bodyPr wrap="none" rtlCol="0">
            <a:spAutoFit/>
          </a:bodyPr>
          <a:lstStyle/>
          <a:p>
            <a:r>
              <a:rPr kumimoji="1" lang="ja-JP" altLang="en-US" dirty="0"/>
              <a:t>欠損</a:t>
            </a:r>
            <a:r>
              <a:rPr lang="ja-JP" altLang="en-US" dirty="0"/>
              <a:t>率</a:t>
            </a:r>
            <a:r>
              <a:rPr lang="en-US" altLang="ja-JP" dirty="0"/>
              <a:t>50%</a:t>
            </a:r>
            <a:r>
              <a:rPr lang="ja-JP" altLang="en-US" dirty="0"/>
              <a:t>の例</a:t>
            </a:r>
            <a:endParaRPr lang="en-US" altLang="ja-JP" dirty="0"/>
          </a:p>
          <a:p>
            <a:r>
              <a:rPr kumimoji="1" lang="en-US" altLang="ja-JP" dirty="0"/>
              <a:t>50%</a:t>
            </a:r>
            <a:r>
              <a:rPr kumimoji="1" lang="ja-JP" altLang="en-US"/>
              <a:t>の要素がランダムに欠損</a:t>
            </a:r>
            <a:endParaRPr kumimoji="1" lang="ja-JP" altLang="en-US" dirty="0"/>
          </a:p>
        </p:txBody>
      </p:sp>
      <p:sp>
        <p:nvSpPr>
          <p:cNvPr id="16" name="テキスト ボックス 15">
            <a:extLst>
              <a:ext uri="{FF2B5EF4-FFF2-40B4-BE49-F238E27FC236}">
                <a16:creationId xmlns:a16="http://schemas.microsoft.com/office/drawing/2014/main" id="{8A6201C6-D12B-A842-A6DF-B111DDFA89B7}"/>
              </a:ext>
            </a:extLst>
          </p:cNvPr>
          <p:cNvSpPr txBox="1"/>
          <p:nvPr/>
        </p:nvSpPr>
        <p:spPr>
          <a:xfrm>
            <a:off x="4817445" y="5862666"/>
            <a:ext cx="2557110" cy="923330"/>
          </a:xfrm>
          <a:prstGeom prst="rect">
            <a:avLst/>
          </a:prstGeom>
          <a:noFill/>
        </p:spPr>
        <p:txBody>
          <a:bodyPr wrap="none" rtlCol="0">
            <a:spAutoFit/>
          </a:bodyPr>
          <a:lstStyle/>
          <a:p>
            <a:r>
              <a:rPr kumimoji="1" lang="ja-JP" altLang="en-US" dirty="0"/>
              <a:t>欠損</a:t>
            </a:r>
            <a:r>
              <a:rPr lang="ja-JP" altLang="en-US" dirty="0"/>
              <a:t>率</a:t>
            </a:r>
            <a:r>
              <a:rPr lang="en-US" altLang="ja-JP" dirty="0"/>
              <a:t>50%</a:t>
            </a:r>
            <a:r>
              <a:rPr lang="ja-JP" altLang="en-US" dirty="0"/>
              <a:t>の例</a:t>
            </a:r>
            <a:endParaRPr lang="en-US" altLang="ja-JP" dirty="0"/>
          </a:p>
          <a:p>
            <a:r>
              <a:rPr kumimoji="1" lang="ja-JP" altLang="en-US" dirty="0"/>
              <a:t>特徴量</a:t>
            </a:r>
            <a:r>
              <a:rPr kumimoji="1" lang="en-US" altLang="ja-JP" dirty="0"/>
              <a:t>a-c</a:t>
            </a:r>
            <a:r>
              <a:rPr kumimoji="1" lang="ja-JP" altLang="en-US" dirty="0"/>
              <a:t>は</a:t>
            </a:r>
            <a:r>
              <a:rPr kumimoji="1" lang="en-US" altLang="ja-JP" dirty="0"/>
              <a:t>90%</a:t>
            </a:r>
            <a:r>
              <a:rPr kumimoji="1" lang="ja-JP" altLang="en-US" dirty="0"/>
              <a:t>が欠損</a:t>
            </a:r>
            <a:endParaRPr kumimoji="1" lang="en-US" altLang="ja-JP" dirty="0"/>
          </a:p>
          <a:p>
            <a:r>
              <a:rPr lang="en-US" altLang="ja-JP" dirty="0"/>
              <a:t>d-f</a:t>
            </a:r>
            <a:r>
              <a:rPr lang="ja-JP" altLang="en-US" dirty="0"/>
              <a:t>は</a:t>
            </a:r>
            <a:r>
              <a:rPr lang="en-US" altLang="ja-JP" dirty="0"/>
              <a:t>10%</a:t>
            </a:r>
            <a:r>
              <a:rPr lang="ja-JP" altLang="en-US" dirty="0"/>
              <a:t>が欠損</a:t>
            </a:r>
            <a:endParaRPr kumimoji="1" lang="ja-JP" altLang="en-US" dirty="0"/>
          </a:p>
        </p:txBody>
      </p:sp>
      <p:sp>
        <p:nvSpPr>
          <p:cNvPr id="17" name="テキスト ボックス 16">
            <a:extLst>
              <a:ext uri="{FF2B5EF4-FFF2-40B4-BE49-F238E27FC236}">
                <a16:creationId xmlns:a16="http://schemas.microsoft.com/office/drawing/2014/main" id="{D294D968-0249-4E49-A1E5-C2A8B0AAD122}"/>
              </a:ext>
            </a:extLst>
          </p:cNvPr>
          <p:cNvSpPr txBox="1"/>
          <p:nvPr/>
        </p:nvSpPr>
        <p:spPr>
          <a:xfrm>
            <a:off x="7970108" y="6113662"/>
            <a:ext cx="3329758" cy="646331"/>
          </a:xfrm>
          <a:prstGeom prst="rect">
            <a:avLst/>
          </a:prstGeom>
          <a:noFill/>
        </p:spPr>
        <p:txBody>
          <a:bodyPr wrap="none" rtlCol="0">
            <a:spAutoFit/>
          </a:bodyPr>
          <a:lstStyle/>
          <a:p>
            <a:r>
              <a:rPr kumimoji="1" lang="ja-JP" altLang="en-US" dirty="0"/>
              <a:t>欠損</a:t>
            </a:r>
            <a:r>
              <a:rPr lang="ja-JP" altLang="en-US" dirty="0"/>
              <a:t>率</a:t>
            </a:r>
            <a:r>
              <a:rPr lang="en-US" altLang="ja-JP" dirty="0"/>
              <a:t>50%</a:t>
            </a:r>
            <a:r>
              <a:rPr lang="ja-JP" altLang="en-US" dirty="0"/>
              <a:t>の例</a:t>
            </a:r>
            <a:endParaRPr lang="en-US" altLang="ja-JP" dirty="0"/>
          </a:p>
          <a:p>
            <a:r>
              <a:rPr kumimoji="1" lang="ja-JP" altLang="en-US" dirty="0"/>
              <a:t>ノード</a:t>
            </a:r>
            <a:r>
              <a:rPr lang="en-US" altLang="ja-JP" dirty="0"/>
              <a:t>1,</a:t>
            </a:r>
            <a:r>
              <a:rPr lang="ja-JP" altLang="en-US" dirty="0"/>
              <a:t> </a:t>
            </a:r>
            <a:r>
              <a:rPr lang="en-US" altLang="ja-JP" dirty="0"/>
              <a:t>4,</a:t>
            </a:r>
            <a:r>
              <a:rPr lang="ja-JP" altLang="en-US" dirty="0"/>
              <a:t> </a:t>
            </a:r>
            <a:r>
              <a:rPr lang="en-US" altLang="ja-JP" dirty="0"/>
              <a:t>5,</a:t>
            </a:r>
            <a:r>
              <a:rPr lang="ja-JP" altLang="en-US" dirty="0"/>
              <a:t> </a:t>
            </a:r>
            <a:r>
              <a:rPr lang="en-US" altLang="ja-JP" dirty="0"/>
              <a:t>7</a:t>
            </a:r>
            <a:r>
              <a:rPr lang="ja-JP" altLang="en-US" dirty="0"/>
              <a:t>の特徴量が欠損</a:t>
            </a:r>
            <a:endParaRPr kumimoji="1" lang="en-US" altLang="ja-JP" dirty="0"/>
          </a:p>
        </p:txBody>
      </p:sp>
      <p:sp>
        <p:nvSpPr>
          <p:cNvPr id="6" name="テキスト ボックス 5">
            <a:extLst>
              <a:ext uri="{FF2B5EF4-FFF2-40B4-BE49-F238E27FC236}">
                <a16:creationId xmlns:a16="http://schemas.microsoft.com/office/drawing/2014/main" id="{977C54A9-132A-3245-957C-7F101DB66F10}"/>
              </a:ext>
            </a:extLst>
          </p:cNvPr>
          <p:cNvSpPr txBox="1"/>
          <p:nvPr/>
        </p:nvSpPr>
        <p:spPr>
          <a:xfrm>
            <a:off x="1540346" y="3441277"/>
            <a:ext cx="877163" cy="369332"/>
          </a:xfrm>
          <a:prstGeom prst="rect">
            <a:avLst/>
          </a:prstGeom>
          <a:noFill/>
        </p:spPr>
        <p:txBody>
          <a:bodyPr wrap="none" rtlCol="0">
            <a:spAutoFit/>
          </a:bodyPr>
          <a:lstStyle/>
          <a:p>
            <a:r>
              <a:rPr kumimoji="1" lang="ja-JP" altLang="en-US"/>
              <a:t>特徴量</a:t>
            </a:r>
          </a:p>
        </p:txBody>
      </p:sp>
      <p:sp>
        <p:nvSpPr>
          <p:cNvPr id="7" name="スライド番号プレースホルダー 6">
            <a:extLst>
              <a:ext uri="{FF2B5EF4-FFF2-40B4-BE49-F238E27FC236}">
                <a16:creationId xmlns:a16="http://schemas.microsoft.com/office/drawing/2014/main" id="{6FC31760-D8A1-0D43-8173-8C35F51F5DE0}"/>
              </a:ext>
            </a:extLst>
          </p:cNvPr>
          <p:cNvSpPr>
            <a:spLocks noGrp="1"/>
          </p:cNvSpPr>
          <p:nvPr>
            <p:ph type="sldNum" sz="quarter" idx="12"/>
          </p:nvPr>
        </p:nvSpPr>
        <p:spPr/>
        <p:txBody>
          <a:bodyPr/>
          <a:lstStyle/>
          <a:p>
            <a:fld id="{FA12595E-B1A9-9E4B-81EE-990832342503}" type="slidenum">
              <a:rPr kumimoji="1" lang="ja-JP" altLang="en-US" smtClean="0"/>
              <a:t>22</a:t>
            </a:fld>
            <a:endParaRPr kumimoji="1" lang="ja-JP" altLang="en-US"/>
          </a:p>
        </p:txBody>
      </p:sp>
    </p:spTree>
    <p:extLst>
      <p:ext uri="{BB962C8B-B14F-4D97-AF65-F5344CB8AC3E}">
        <p14:creationId xmlns:p14="http://schemas.microsoft.com/office/powerpoint/2010/main" val="3712707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DDD549-A290-864B-81B2-C7E6431AF85B}"/>
              </a:ext>
            </a:extLst>
          </p:cNvPr>
          <p:cNvSpPr>
            <a:spLocks noGrp="1"/>
          </p:cNvSpPr>
          <p:nvPr>
            <p:ph type="title"/>
          </p:nvPr>
        </p:nvSpPr>
        <p:spPr/>
        <p:txBody>
          <a:bodyPr/>
          <a:lstStyle/>
          <a:p>
            <a:r>
              <a:rPr kumimoji="1" lang="ja-JP" altLang="en-US"/>
              <a:t>実験設定</a:t>
            </a:r>
            <a:r>
              <a:rPr kumimoji="1" lang="en-US" altLang="ja-JP" dirty="0"/>
              <a:t> | </a:t>
            </a:r>
            <a:r>
              <a:rPr kumimoji="1" lang="ja-JP" altLang="en-US"/>
              <a:t>ノード分類</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EA5C66A-29B5-F244-AAE5-553945DE02C7}"/>
                  </a:ext>
                </a:extLst>
              </p:cNvPr>
              <p:cNvSpPr>
                <a:spLocks noGrp="1"/>
              </p:cNvSpPr>
              <p:nvPr>
                <p:ph idx="1"/>
              </p:nvPr>
            </p:nvSpPr>
            <p:spPr/>
            <p:txBody>
              <a:bodyPr>
                <a:normAutofit fontScale="92500" lnSpcReduction="20000"/>
              </a:bodyPr>
              <a:lstStyle/>
              <a:p>
                <a:r>
                  <a:rPr lang="ja-JP" altLang="en-US" dirty="0"/>
                  <a:t>データセット（ラベル）の分割</a:t>
                </a:r>
                <a:endParaRPr lang="en-US" altLang="ja-JP" dirty="0"/>
              </a:p>
              <a:p>
                <a:pPr lvl="1"/>
                <a:r>
                  <a:rPr lang="ja-JP" altLang="en-US" dirty="0"/>
                  <a:t>訓練用</a:t>
                </a:r>
                <a:r>
                  <a:rPr lang="en-US" altLang="ja-JP" dirty="0"/>
                  <a:t>…… </a:t>
                </a:r>
                <a:r>
                  <a:rPr lang="ja-JP" altLang="en-US" dirty="0"/>
                  <a:t>各クラスから約</a:t>
                </a:r>
                <a:r>
                  <a:rPr lang="en-US" altLang="ja-JP" dirty="0"/>
                  <a:t>5%</a:t>
                </a:r>
                <a:r>
                  <a:rPr lang="ja-JP" altLang="en-US" dirty="0"/>
                  <a:t>ノードをランダムに選択</a:t>
                </a:r>
                <a:endParaRPr lang="en-US" altLang="ja-JP" dirty="0"/>
              </a:p>
              <a:p>
                <a:pPr lvl="1"/>
                <a:r>
                  <a:rPr lang="ja-JP" altLang="en-US" dirty="0"/>
                  <a:t>検証用</a:t>
                </a:r>
                <a:r>
                  <a:rPr lang="en-US" altLang="ja-JP" dirty="0"/>
                  <a:t>……</a:t>
                </a:r>
                <a:r>
                  <a:rPr lang="ja-JP" altLang="en-US" dirty="0"/>
                  <a:t> 全ノードから</a:t>
                </a:r>
                <a:r>
                  <a:rPr lang="en-US" altLang="ja-JP" dirty="0"/>
                  <a:t>500</a:t>
                </a:r>
                <a:r>
                  <a:rPr lang="ja-JP" altLang="en-US" dirty="0"/>
                  <a:t>ノードをランダムに選択</a:t>
                </a:r>
                <a:endParaRPr lang="en-US" altLang="ja-JP" dirty="0"/>
              </a:p>
              <a:p>
                <a:pPr lvl="1"/>
                <a:r>
                  <a:rPr lang="ja-JP" altLang="en-US" dirty="0"/>
                  <a:t>テスト用</a:t>
                </a:r>
                <a:r>
                  <a:rPr lang="en-US" altLang="ja-JP" dirty="0"/>
                  <a:t>…</a:t>
                </a:r>
                <a:r>
                  <a:rPr lang="ja-JP" altLang="en-US" dirty="0"/>
                  <a:t>上記以外のラベル</a:t>
                </a:r>
                <a:endParaRPr lang="en-US" altLang="ja-JP" dirty="0"/>
              </a:p>
              <a:p>
                <a:r>
                  <a:rPr lang="ja-JP" altLang="en-US" dirty="0"/>
                  <a:t>比較手法</a:t>
                </a:r>
                <a:endParaRPr lang="en-US" altLang="ja-JP" dirty="0"/>
              </a:p>
              <a:p>
                <a:pPr lvl="1"/>
                <a:r>
                  <a:rPr lang="en-US" altLang="ja-JP" dirty="0"/>
                  <a:t>[</a:t>
                </a:r>
                <a:r>
                  <a:rPr lang="ja-JP" altLang="en-US"/>
                  <a:t>代入法</a:t>
                </a:r>
                <a:r>
                  <a:rPr lang="en-US" altLang="ja-JP" dirty="0"/>
                  <a:t> or </a:t>
                </a:r>
                <a:r>
                  <a:rPr lang="ja-JP" altLang="en-US"/>
                  <a:t>直接法</a:t>
                </a:r>
                <a:r>
                  <a:rPr lang="en-US" altLang="ja-JP" dirty="0"/>
                  <a:t>]</a:t>
                </a:r>
                <a:r>
                  <a:rPr lang="ja-JP" altLang="en-US"/>
                  <a:t>＋ </a:t>
                </a:r>
                <a:r>
                  <a:rPr lang="en-US" altLang="ja-JP" dirty="0"/>
                  <a:t>2</a:t>
                </a:r>
                <a:r>
                  <a:rPr lang="ja-JP" altLang="en-US" dirty="0"/>
                  <a:t>層</a:t>
                </a:r>
                <a:r>
                  <a:rPr lang="en-US" altLang="ja-JP" dirty="0"/>
                  <a:t>GCN</a:t>
                </a:r>
                <a:r>
                  <a:rPr lang="ja-JP" altLang="en-US"/>
                  <a:t> </a:t>
                </a:r>
                <a:endParaRPr lang="en-US" altLang="ja-JP" dirty="0"/>
              </a:p>
              <a:p>
                <a:r>
                  <a:rPr lang="ja-JP" altLang="en-US"/>
                  <a:t>モデル設定</a:t>
                </a:r>
                <a:endParaRPr lang="en-US" altLang="ja-JP" dirty="0"/>
              </a:p>
              <a:p>
                <a:pPr lvl="1"/>
                <a:r>
                  <a:rPr lang="en-US" altLang="ja-JP" dirty="0"/>
                  <a:t>Cora</a:t>
                </a:r>
                <a:r>
                  <a:rPr lang="ja-JP" altLang="en-US" dirty="0"/>
                  <a:t>・</a:t>
                </a:r>
                <a:r>
                  <a:rPr lang="en-US" altLang="ja-JP" dirty="0" err="1"/>
                  <a:t>Citeseer</a:t>
                </a:r>
                <a:r>
                  <a:rPr lang="en-US" altLang="ja-JP" dirty="0"/>
                  <a:t>… </a:t>
                </a:r>
                <a:r>
                  <a:rPr lang="ja-JP" altLang="en-US" dirty="0"/>
                  <a:t>隠れ層の次元数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𝐷</m:t>
                        </m:r>
                      </m:e>
                      <m:sup>
                        <m:d>
                          <m:dPr>
                            <m:ctrlPr>
                              <a:rPr lang="en-US" altLang="ja-JP" i="1">
                                <a:latin typeface="Cambria Math" panose="02040503050406030204" pitchFamily="18" charset="0"/>
                              </a:rPr>
                            </m:ctrlPr>
                          </m:dPr>
                          <m:e>
                            <m:r>
                              <a:rPr lang="en-US" altLang="ja-JP" i="1">
                                <a:latin typeface="Cambria Math" panose="02040503050406030204" pitchFamily="18" charset="0"/>
                              </a:rPr>
                              <m:t>1</m:t>
                            </m:r>
                          </m:e>
                        </m:d>
                      </m:sup>
                    </m:sSup>
                    <m:r>
                      <a:rPr lang="en-US" altLang="ja-JP" i="1">
                        <a:latin typeface="Cambria Math" panose="02040503050406030204" pitchFamily="18" charset="0"/>
                      </a:rPr>
                      <m:t>=16</m:t>
                    </m:r>
                  </m:oMath>
                </a14:m>
                <a:endParaRPr lang="en-US" altLang="ja-JP" dirty="0"/>
              </a:p>
              <a:p>
                <a:pPr lvl="1"/>
                <a:r>
                  <a:rPr lang="en-US" altLang="ja-JP" dirty="0" err="1"/>
                  <a:t>AmaPhoto</a:t>
                </a:r>
                <a:r>
                  <a:rPr lang="ja-JP" altLang="en-US" dirty="0"/>
                  <a:t>・</a:t>
                </a:r>
                <a:r>
                  <a:rPr lang="en-US" altLang="ja-JP" dirty="0" err="1"/>
                  <a:t>AmaComp</a:t>
                </a:r>
                <a:r>
                  <a:rPr lang="en-US" altLang="ja-JP" dirty="0"/>
                  <a:t>…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𝐷</m:t>
                        </m:r>
                      </m:e>
                      <m:sup>
                        <m:d>
                          <m:dPr>
                            <m:ctrlPr>
                              <a:rPr lang="en-US" altLang="ja-JP" i="1">
                                <a:latin typeface="Cambria Math" panose="02040503050406030204" pitchFamily="18" charset="0"/>
                              </a:rPr>
                            </m:ctrlPr>
                          </m:dPr>
                          <m:e>
                            <m:r>
                              <a:rPr lang="en-US" altLang="ja-JP" i="1">
                                <a:latin typeface="Cambria Math" panose="02040503050406030204" pitchFamily="18" charset="0"/>
                              </a:rPr>
                              <m:t>1</m:t>
                            </m:r>
                          </m:e>
                        </m:d>
                      </m:sup>
                    </m:sSup>
                    <m:r>
                      <a:rPr lang="en-US" altLang="ja-JP" i="1">
                        <a:latin typeface="Cambria Math" panose="02040503050406030204" pitchFamily="18" charset="0"/>
                      </a:rPr>
                      <m:t>=64</m:t>
                    </m:r>
                  </m:oMath>
                </a14:m>
                <a:endParaRPr lang="en-US" altLang="ja-JP" dirty="0"/>
              </a:p>
              <a:p>
                <a:r>
                  <a:rPr lang="ja-JP" altLang="en-US" dirty="0"/>
                  <a:t>評価指標</a:t>
                </a:r>
                <a:endParaRPr lang="en-US" altLang="ja-JP" dirty="0"/>
              </a:p>
              <a:p>
                <a:pPr lvl="1"/>
                <a:r>
                  <a:rPr lang="ja-JP" altLang="en-US" dirty="0"/>
                  <a:t>正解率（</a:t>
                </a:r>
                <a:r>
                  <a:rPr lang="en-US" altLang="ja-JP" dirty="0"/>
                  <a:t>Accuracy</a:t>
                </a:r>
                <a:r>
                  <a:rPr lang="ja-JP" altLang="en-US" dirty="0"/>
                  <a:t>）</a:t>
                </a:r>
                <a:endParaRPr lang="en-US" altLang="ja-JP" dirty="0"/>
              </a:p>
              <a:p>
                <a:pPr lvl="1"/>
                <a:r>
                  <a:rPr lang="ja-JP" altLang="en-US" dirty="0"/>
                  <a:t>０</a:t>
                </a:r>
                <a:r>
                  <a:rPr lang="en-US" altLang="ja-JP" dirty="0"/>
                  <a:t>~100</a:t>
                </a:r>
                <a:r>
                  <a:rPr lang="ja-JP" altLang="en-US" dirty="0"/>
                  <a:t>、大きいほど精度が良い</a:t>
                </a:r>
                <a:endParaRPr kumimoji="1" lang="ja-JP" altLang="en-US"/>
              </a:p>
            </p:txBody>
          </p:sp>
        </mc:Choice>
        <mc:Fallback xmlns="">
          <p:sp>
            <p:nvSpPr>
              <p:cNvPr id="3" name="コンテンツ プレースホルダー 2">
                <a:extLst>
                  <a:ext uri="{FF2B5EF4-FFF2-40B4-BE49-F238E27FC236}">
                    <a16:creationId xmlns:a16="http://schemas.microsoft.com/office/drawing/2014/main" id="{AEA5C66A-29B5-F244-AAE5-553945DE02C7}"/>
                  </a:ext>
                </a:extLst>
              </p:cNvPr>
              <p:cNvSpPr>
                <a:spLocks noGrp="1" noRot="1" noChangeAspect="1" noMove="1" noResize="1" noEditPoints="1" noAdjustHandles="1" noChangeArrowheads="1" noChangeShapeType="1" noTextEdit="1"/>
              </p:cNvSpPr>
              <p:nvPr>
                <p:ph idx="1"/>
              </p:nvPr>
            </p:nvSpPr>
            <p:spPr>
              <a:blipFill>
                <a:blip r:embed="rId3"/>
                <a:stretch>
                  <a:fillRect l="-844" t="-3801"/>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DE4E22A6-590C-0A44-81C3-C1B7DE0AE5AE}"/>
              </a:ext>
            </a:extLst>
          </p:cNvPr>
          <p:cNvPicPr>
            <a:picLocks noChangeAspect="1"/>
          </p:cNvPicPr>
          <p:nvPr/>
        </p:nvPicPr>
        <p:blipFill rotWithShape="1">
          <a:blip r:embed="rId4"/>
          <a:srcRect b="82661"/>
          <a:stretch/>
        </p:blipFill>
        <p:spPr>
          <a:xfrm>
            <a:off x="6248400" y="4677969"/>
            <a:ext cx="5257800" cy="463124"/>
          </a:xfrm>
          <a:prstGeom prst="rect">
            <a:avLst/>
          </a:prstGeom>
        </p:spPr>
      </p:pic>
      <p:pic>
        <p:nvPicPr>
          <p:cNvPr id="5" name="図 4">
            <a:extLst>
              <a:ext uri="{FF2B5EF4-FFF2-40B4-BE49-F238E27FC236}">
                <a16:creationId xmlns:a16="http://schemas.microsoft.com/office/drawing/2014/main" id="{3FAD08D6-BB24-A440-BDF6-C916A505FFAD}"/>
              </a:ext>
            </a:extLst>
          </p:cNvPr>
          <p:cNvPicPr>
            <a:picLocks noChangeAspect="1"/>
          </p:cNvPicPr>
          <p:nvPr/>
        </p:nvPicPr>
        <p:blipFill rotWithShape="1">
          <a:blip r:embed="rId4"/>
          <a:srcRect t="52548"/>
          <a:stretch/>
        </p:blipFill>
        <p:spPr>
          <a:xfrm>
            <a:off x="6248400" y="5141093"/>
            <a:ext cx="5257800" cy="1267432"/>
          </a:xfrm>
          <a:prstGeom prst="rect">
            <a:avLst/>
          </a:prstGeom>
        </p:spPr>
      </p:pic>
      <p:sp>
        <p:nvSpPr>
          <p:cNvPr id="6" name="スライド番号プレースホルダー 5">
            <a:extLst>
              <a:ext uri="{FF2B5EF4-FFF2-40B4-BE49-F238E27FC236}">
                <a16:creationId xmlns:a16="http://schemas.microsoft.com/office/drawing/2014/main" id="{4EF94C1F-3F7D-B544-A76C-EBFCE2159960}"/>
              </a:ext>
            </a:extLst>
          </p:cNvPr>
          <p:cNvSpPr>
            <a:spLocks noGrp="1"/>
          </p:cNvSpPr>
          <p:nvPr>
            <p:ph type="sldNum" sz="quarter" idx="12"/>
          </p:nvPr>
        </p:nvSpPr>
        <p:spPr/>
        <p:txBody>
          <a:bodyPr/>
          <a:lstStyle/>
          <a:p>
            <a:fld id="{FA12595E-B1A9-9E4B-81EE-990832342503}" type="slidenum">
              <a:rPr kumimoji="1" lang="ja-JP" altLang="en-US" smtClean="0"/>
              <a:t>23</a:t>
            </a:fld>
            <a:endParaRPr kumimoji="1" lang="ja-JP" altLang="en-US"/>
          </a:p>
        </p:txBody>
      </p:sp>
    </p:spTree>
    <p:extLst>
      <p:ext uri="{BB962C8B-B14F-4D97-AF65-F5344CB8AC3E}">
        <p14:creationId xmlns:p14="http://schemas.microsoft.com/office/powerpoint/2010/main" val="386570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035DC9C9-3D5C-6244-8EE6-01C89EFBC3D0}"/>
              </a:ext>
            </a:extLst>
          </p:cNvPr>
          <p:cNvPicPr>
            <a:picLocks noChangeAspect="1"/>
          </p:cNvPicPr>
          <p:nvPr/>
        </p:nvPicPr>
        <p:blipFill>
          <a:blip r:embed="rId3"/>
          <a:stretch>
            <a:fillRect/>
          </a:stretch>
        </p:blipFill>
        <p:spPr>
          <a:xfrm>
            <a:off x="904530" y="1159346"/>
            <a:ext cx="2949147" cy="4423721"/>
          </a:xfrm>
          <a:prstGeom prst="rect">
            <a:avLst/>
          </a:prstGeom>
        </p:spPr>
      </p:pic>
      <p:pic>
        <p:nvPicPr>
          <p:cNvPr id="15" name="図 14">
            <a:extLst>
              <a:ext uri="{FF2B5EF4-FFF2-40B4-BE49-F238E27FC236}">
                <a16:creationId xmlns:a16="http://schemas.microsoft.com/office/drawing/2014/main" id="{C218D3D1-38EA-7B44-8A47-846543832C6E}"/>
              </a:ext>
            </a:extLst>
          </p:cNvPr>
          <p:cNvPicPr>
            <a:picLocks noChangeAspect="1"/>
          </p:cNvPicPr>
          <p:nvPr/>
        </p:nvPicPr>
        <p:blipFill>
          <a:blip r:embed="rId4"/>
          <a:stretch>
            <a:fillRect/>
          </a:stretch>
        </p:blipFill>
        <p:spPr>
          <a:xfrm>
            <a:off x="4308389" y="1159346"/>
            <a:ext cx="2987674" cy="4481511"/>
          </a:xfrm>
          <a:prstGeom prst="rect">
            <a:avLst/>
          </a:prstGeom>
        </p:spPr>
      </p:pic>
      <p:pic>
        <p:nvPicPr>
          <p:cNvPr id="17" name="図 16">
            <a:extLst>
              <a:ext uri="{FF2B5EF4-FFF2-40B4-BE49-F238E27FC236}">
                <a16:creationId xmlns:a16="http://schemas.microsoft.com/office/drawing/2014/main" id="{68160B82-1EC3-014E-A7DE-3044167C30C2}"/>
              </a:ext>
            </a:extLst>
          </p:cNvPr>
          <p:cNvPicPr>
            <a:picLocks noChangeAspect="1"/>
          </p:cNvPicPr>
          <p:nvPr/>
        </p:nvPicPr>
        <p:blipFill>
          <a:blip r:embed="rId5"/>
          <a:stretch>
            <a:fillRect/>
          </a:stretch>
        </p:blipFill>
        <p:spPr>
          <a:xfrm>
            <a:off x="8034980" y="1141450"/>
            <a:ext cx="2999604" cy="4499407"/>
          </a:xfrm>
          <a:prstGeom prst="rect">
            <a:avLst/>
          </a:prstGeom>
        </p:spPr>
      </p:pic>
      <p:sp>
        <p:nvSpPr>
          <p:cNvPr id="2" name="タイトル 1">
            <a:extLst>
              <a:ext uri="{FF2B5EF4-FFF2-40B4-BE49-F238E27FC236}">
                <a16:creationId xmlns:a16="http://schemas.microsoft.com/office/drawing/2014/main" id="{C8BC98C5-2064-C547-A3D8-7635C0F140A7}"/>
              </a:ext>
            </a:extLst>
          </p:cNvPr>
          <p:cNvSpPr>
            <a:spLocks noGrp="1"/>
          </p:cNvSpPr>
          <p:nvPr>
            <p:ph type="title"/>
          </p:nvPr>
        </p:nvSpPr>
        <p:spPr/>
        <p:txBody>
          <a:bodyPr/>
          <a:lstStyle/>
          <a:p>
            <a:r>
              <a:rPr kumimoji="1" lang="ja-JP" altLang="en-US"/>
              <a:t>ノード分類</a:t>
            </a:r>
            <a:r>
              <a:rPr kumimoji="1" lang="en-US" altLang="ja-JP" dirty="0"/>
              <a:t> </a:t>
            </a:r>
            <a:r>
              <a:rPr lang="en-US" altLang="ja-JP" dirty="0"/>
              <a:t>| Cora</a:t>
            </a:r>
            <a:endParaRPr kumimoji="1" lang="ja-JP" altLang="en-US"/>
          </a:p>
        </p:txBody>
      </p:sp>
      <p:sp>
        <p:nvSpPr>
          <p:cNvPr id="3" name="テキスト ボックス 2">
            <a:extLst>
              <a:ext uri="{FF2B5EF4-FFF2-40B4-BE49-F238E27FC236}">
                <a16:creationId xmlns:a16="http://schemas.microsoft.com/office/drawing/2014/main" id="{4531A036-7985-4B4C-8720-D7CAC12A5EEF}"/>
              </a:ext>
            </a:extLst>
          </p:cNvPr>
          <p:cNvSpPr txBox="1"/>
          <p:nvPr/>
        </p:nvSpPr>
        <p:spPr>
          <a:xfrm>
            <a:off x="593123" y="5881816"/>
            <a:ext cx="9058877"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全体的に提案手法</a:t>
            </a:r>
            <a:r>
              <a:rPr lang="en-US" altLang="ja-JP" dirty="0" err="1"/>
              <a:t>GCN_recursive</a:t>
            </a:r>
            <a:r>
              <a:rPr lang="en-US" altLang="ja-JP" dirty="0"/>
              <a:t>, </a:t>
            </a:r>
            <a:r>
              <a:rPr lang="en-US" altLang="ja-JP" dirty="0" err="1"/>
              <a:t>GCN_neighbor</a:t>
            </a:r>
            <a:r>
              <a:rPr kumimoji="1" lang="ja-JP" altLang="en-US"/>
              <a:t>の精度が比較手法よりも高い</a:t>
            </a:r>
            <a:endParaRPr kumimoji="1" lang="en-US" altLang="ja-JP" dirty="0"/>
          </a:p>
          <a:p>
            <a:pPr marL="285750" indent="-285750">
              <a:buFont typeface="Arial" panose="020B0604020202020204" pitchFamily="34" charset="0"/>
              <a:buChar char="•"/>
            </a:pPr>
            <a:r>
              <a:rPr lang="ja-JP" altLang="en-US"/>
              <a:t>中でも欠損率</a:t>
            </a:r>
            <a:r>
              <a:rPr lang="en-US" altLang="ja-JP" dirty="0"/>
              <a:t>90%</a:t>
            </a:r>
            <a:r>
              <a:rPr lang="ja-JP" altLang="en-US"/>
              <a:t>で大きく上回っていることがわかる</a:t>
            </a:r>
            <a:endParaRPr kumimoji="1" lang="en-US" altLang="ja-JP" dirty="0"/>
          </a:p>
        </p:txBody>
      </p:sp>
      <p:sp>
        <p:nvSpPr>
          <p:cNvPr id="4" name="スライド番号プレースホルダー 3">
            <a:extLst>
              <a:ext uri="{FF2B5EF4-FFF2-40B4-BE49-F238E27FC236}">
                <a16:creationId xmlns:a16="http://schemas.microsoft.com/office/drawing/2014/main" id="{6FC5BD05-94D9-D443-9A2D-5C951C13C8A6}"/>
              </a:ext>
            </a:extLst>
          </p:cNvPr>
          <p:cNvSpPr>
            <a:spLocks noGrp="1"/>
          </p:cNvSpPr>
          <p:nvPr>
            <p:ph type="sldNum" sz="quarter" idx="12"/>
          </p:nvPr>
        </p:nvSpPr>
        <p:spPr/>
        <p:txBody>
          <a:bodyPr/>
          <a:lstStyle/>
          <a:p>
            <a:fld id="{FA12595E-B1A9-9E4B-81EE-990832342503}" type="slidenum">
              <a:rPr kumimoji="1" lang="ja-JP" altLang="en-US" smtClean="0"/>
              <a:t>24</a:t>
            </a:fld>
            <a:endParaRPr kumimoji="1" lang="ja-JP" altLang="en-US"/>
          </a:p>
        </p:txBody>
      </p:sp>
    </p:spTree>
    <p:extLst>
      <p:ext uri="{BB962C8B-B14F-4D97-AF65-F5344CB8AC3E}">
        <p14:creationId xmlns:p14="http://schemas.microsoft.com/office/powerpoint/2010/main" val="2503656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D79F7F6B-B124-8445-BFF1-D877273824D5}"/>
              </a:ext>
            </a:extLst>
          </p:cNvPr>
          <p:cNvPicPr>
            <a:picLocks noChangeAspect="1"/>
          </p:cNvPicPr>
          <p:nvPr/>
        </p:nvPicPr>
        <p:blipFill>
          <a:blip r:embed="rId3"/>
          <a:stretch>
            <a:fillRect/>
          </a:stretch>
        </p:blipFill>
        <p:spPr>
          <a:xfrm>
            <a:off x="470586" y="1161535"/>
            <a:ext cx="2961502" cy="4442253"/>
          </a:xfrm>
          <a:prstGeom prst="rect">
            <a:avLst/>
          </a:prstGeom>
        </p:spPr>
      </p:pic>
      <p:pic>
        <p:nvPicPr>
          <p:cNvPr id="15" name="図 14">
            <a:extLst>
              <a:ext uri="{FF2B5EF4-FFF2-40B4-BE49-F238E27FC236}">
                <a16:creationId xmlns:a16="http://schemas.microsoft.com/office/drawing/2014/main" id="{35DBDF45-646A-B84A-83A6-6A97CE0F375A}"/>
              </a:ext>
            </a:extLst>
          </p:cNvPr>
          <p:cNvPicPr>
            <a:picLocks noChangeAspect="1"/>
          </p:cNvPicPr>
          <p:nvPr/>
        </p:nvPicPr>
        <p:blipFill>
          <a:blip r:embed="rId4"/>
          <a:stretch>
            <a:fillRect/>
          </a:stretch>
        </p:blipFill>
        <p:spPr>
          <a:xfrm>
            <a:off x="4066403" y="1161535"/>
            <a:ext cx="2964592" cy="4446888"/>
          </a:xfrm>
          <a:prstGeom prst="rect">
            <a:avLst/>
          </a:prstGeom>
        </p:spPr>
      </p:pic>
      <p:pic>
        <p:nvPicPr>
          <p:cNvPr id="17" name="図 16">
            <a:extLst>
              <a:ext uri="{FF2B5EF4-FFF2-40B4-BE49-F238E27FC236}">
                <a16:creationId xmlns:a16="http://schemas.microsoft.com/office/drawing/2014/main" id="{16661E80-DFF7-3649-BD02-825BD5121687}"/>
              </a:ext>
            </a:extLst>
          </p:cNvPr>
          <p:cNvPicPr>
            <a:picLocks noChangeAspect="1"/>
          </p:cNvPicPr>
          <p:nvPr/>
        </p:nvPicPr>
        <p:blipFill>
          <a:blip r:embed="rId5"/>
          <a:stretch>
            <a:fillRect/>
          </a:stretch>
        </p:blipFill>
        <p:spPr>
          <a:xfrm>
            <a:off x="7912444" y="1124463"/>
            <a:ext cx="2986216" cy="4479325"/>
          </a:xfrm>
          <a:prstGeom prst="rect">
            <a:avLst/>
          </a:prstGeom>
        </p:spPr>
      </p:pic>
      <p:sp>
        <p:nvSpPr>
          <p:cNvPr id="2" name="タイトル 1">
            <a:extLst>
              <a:ext uri="{FF2B5EF4-FFF2-40B4-BE49-F238E27FC236}">
                <a16:creationId xmlns:a16="http://schemas.microsoft.com/office/drawing/2014/main" id="{3C4EA126-203E-E349-8A62-F57D7017C0B9}"/>
              </a:ext>
            </a:extLst>
          </p:cNvPr>
          <p:cNvSpPr>
            <a:spLocks noGrp="1"/>
          </p:cNvSpPr>
          <p:nvPr>
            <p:ph type="title"/>
          </p:nvPr>
        </p:nvSpPr>
        <p:spPr/>
        <p:txBody>
          <a:bodyPr/>
          <a:lstStyle/>
          <a:p>
            <a:r>
              <a:rPr lang="ja-JP" altLang="en-US"/>
              <a:t>ノード分類</a:t>
            </a:r>
            <a:r>
              <a:rPr lang="en-US" altLang="ja-JP" dirty="0"/>
              <a:t> | </a:t>
            </a:r>
            <a:r>
              <a:rPr lang="en-US" altLang="ja-JP" dirty="0" err="1"/>
              <a:t>Citeseer</a:t>
            </a:r>
            <a:endParaRPr kumimoji="1" lang="ja-JP" altLang="en-US"/>
          </a:p>
        </p:txBody>
      </p:sp>
      <p:sp>
        <p:nvSpPr>
          <p:cNvPr id="6" name="テキスト ボックス 5">
            <a:extLst>
              <a:ext uri="{FF2B5EF4-FFF2-40B4-BE49-F238E27FC236}">
                <a16:creationId xmlns:a16="http://schemas.microsoft.com/office/drawing/2014/main" id="{BA4FD05A-AE8B-6E46-8700-5FAB5F57D24C}"/>
              </a:ext>
            </a:extLst>
          </p:cNvPr>
          <p:cNvSpPr txBox="1"/>
          <p:nvPr/>
        </p:nvSpPr>
        <p:spPr>
          <a:xfrm>
            <a:off x="593123" y="5881816"/>
            <a:ext cx="9838764"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Structurally missing</a:t>
            </a:r>
            <a:r>
              <a:rPr kumimoji="1" lang="ja-JP" altLang="en-US"/>
              <a:t>の場合は全体的に提案手法の精度が比較手法よりも高い。</a:t>
            </a:r>
            <a:endParaRPr kumimoji="1" lang="en-US" altLang="ja-JP" dirty="0"/>
          </a:p>
          <a:p>
            <a:pPr marL="285750" indent="-285750">
              <a:buFont typeface="Arial" panose="020B0604020202020204" pitchFamily="34" charset="0"/>
              <a:buChar char="•"/>
            </a:pPr>
            <a:r>
              <a:rPr lang="ja-JP" altLang="en-US"/>
              <a:t>欠損率</a:t>
            </a:r>
            <a:r>
              <a:rPr lang="en-US" altLang="ja-JP" dirty="0"/>
              <a:t>90%</a:t>
            </a:r>
            <a:r>
              <a:rPr lang="ja-JP" altLang="en-US"/>
              <a:t>で全ての欠損パターンで提案手法は比較手法よりも精度が高いことがわかる。</a:t>
            </a:r>
            <a:endParaRPr kumimoji="1" lang="en-US" altLang="ja-JP" dirty="0"/>
          </a:p>
          <a:p>
            <a:endParaRPr kumimoji="1" lang="ja-JP" altLang="en-US"/>
          </a:p>
        </p:txBody>
      </p:sp>
      <p:sp>
        <p:nvSpPr>
          <p:cNvPr id="3" name="スライド番号プレースホルダー 2">
            <a:extLst>
              <a:ext uri="{FF2B5EF4-FFF2-40B4-BE49-F238E27FC236}">
                <a16:creationId xmlns:a16="http://schemas.microsoft.com/office/drawing/2014/main" id="{D116D8E5-A718-4F49-B70F-53FF8831F6A5}"/>
              </a:ext>
            </a:extLst>
          </p:cNvPr>
          <p:cNvSpPr>
            <a:spLocks noGrp="1"/>
          </p:cNvSpPr>
          <p:nvPr>
            <p:ph type="sldNum" sz="quarter" idx="12"/>
          </p:nvPr>
        </p:nvSpPr>
        <p:spPr/>
        <p:txBody>
          <a:bodyPr/>
          <a:lstStyle/>
          <a:p>
            <a:fld id="{FA12595E-B1A9-9E4B-81EE-990832342503}" type="slidenum">
              <a:rPr kumimoji="1" lang="ja-JP" altLang="en-US" smtClean="0"/>
              <a:t>25</a:t>
            </a:fld>
            <a:endParaRPr kumimoji="1" lang="ja-JP" altLang="en-US"/>
          </a:p>
        </p:txBody>
      </p:sp>
    </p:spTree>
    <p:extLst>
      <p:ext uri="{BB962C8B-B14F-4D97-AF65-F5344CB8AC3E}">
        <p14:creationId xmlns:p14="http://schemas.microsoft.com/office/powerpoint/2010/main" val="2109207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393A4BEF-2E7E-E741-A3C4-C9876EDBDE34}"/>
              </a:ext>
            </a:extLst>
          </p:cNvPr>
          <p:cNvPicPr>
            <a:picLocks noChangeAspect="1"/>
          </p:cNvPicPr>
          <p:nvPr/>
        </p:nvPicPr>
        <p:blipFill>
          <a:blip r:embed="rId2"/>
          <a:stretch>
            <a:fillRect/>
          </a:stretch>
        </p:blipFill>
        <p:spPr>
          <a:xfrm>
            <a:off x="547817" y="1093569"/>
            <a:ext cx="2987820" cy="4481731"/>
          </a:xfrm>
          <a:prstGeom prst="rect">
            <a:avLst/>
          </a:prstGeom>
        </p:spPr>
      </p:pic>
      <p:pic>
        <p:nvPicPr>
          <p:cNvPr id="15" name="図 14">
            <a:extLst>
              <a:ext uri="{FF2B5EF4-FFF2-40B4-BE49-F238E27FC236}">
                <a16:creationId xmlns:a16="http://schemas.microsoft.com/office/drawing/2014/main" id="{42BD96CE-04C4-F04D-AB09-448D42996BA2}"/>
              </a:ext>
            </a:extLst>
          </p:cNvPr>
          <p:cNvPicPr>
            <a:picLocks noChangeAspect="1"/>
          </p:cNvPicPr>
          <p:nvPr/>
        </p:nvPicPr>
        <p:blipFill>
          <a:blip r:embed="rId3"/>
          <a:stretch>
            <a:fillRect/>
          </a:stretch>
        </p:blipFill>
        <p:spPr>
          <a:xfrm>
            <a:off x="4291915" y="1087393"/>
            <a:ext cx="2915738" cy="4373608"/>
          </a:xfrm>
          <a:prstGeom prst="rect">
            <a:avLst/>
          </a:prstGeom>
        </p:spPr>
      </p:pic>
      <p:pic>
        <p:nvPicPr>
          <p:cNvPr id="17" name="図 16">
            <a:extLst>
              <a:ext uri="{FF2B5EF4-FFF2-40B4-BE49-F238E27FC236}">
                <a16:creationId xmlns:a16="http://schemas.microsoft.com/office/drawing/2014/main" id="{FADA9E7D-8E52-204E-AD85-ACBE28C3BADA}"/>
              </a:ext>
            </a:extLst>
          </p:cNvPr>
          <p:cNvPicPr>
            <a:picLocks noChangeAspect="1"/>
          </p:cNvPicPr>
          <p:nvPr/>
        </p:nvPicPr>
        <p:blipFill>
          <a:blip r:embed="rId4"/>
          <a:stretch>
            <a:fillRect/>
          </a:stretch>
        </p:blipFill>
        <p:spPr>
          <a:xfrm>
            <a:off x="7856496" y="1087393"/>
            <a:ext cx="3020770" cy="4531156"/>
          </a:xfrm>
          <a:prstGeom prst="rect">
            <a:avLst/>
          </a:prstGeom>
        </p:spPr>
      </p:pic>
      <p:sp>
        <p:nvSpPr>
          <p:cNvPr id="2" name="タイトル 1">
            <a:extLst>
              <a:ext uri="{FF2B5EF4-FFF2-40B4-BE49-F238E27FC236}">
                <a16:creationId xmlns:a16="http://schemas.microsoft.com/office/drawing/2014/main" id="{2A05B2F4-AE92-2D4F-8022-F0ED0A683459}"/>
              </a:ext>
            </a:extLst>
          </p:cNvPr>
          <p:cNvSpPr>
            <a:spLocks noGrp="1"/>
          </p:cNvSpPr>
          <p:nvPr>
            <p:ph type="title"/>
          </p:nvPr>
        </p:nvSpPr>
        <p:spPr/>
        <p:txBody>
          <a:bodyPr/>
          <a:lstStyle/>
          <a:p>
            <a:r>
              <a:rPr lang="ja-JP" altLang="en-US"/>
              <a:t>ノード分類</a:t>
            </a:r>
            <a:r>
              <a:rPr lang="en-US" altLang="ja-JP" dirty="0"/>
              <a:t> | </a:t>
            </a:r>
            <a:r>
              <a:rPr lang="en-US" altLang="ja-JP" dirty="0" err="1"/>
              <a:t>Amaphoto</a:t>
            </a:r>
            <a:endParaRPr kumimoji="1" lang="ja-JP" altLang="en-US"/>
          </a:p>
        </p:txBody>
      </p:sp>
      <p:sp>
        <p:nvSpPr>
          <p:cNvPr id="6" name="テキスト ボックス 5">
            <a:extLst>
              <a:ext uri="{FF2B5EF4-FFF2-40B4-BE49-F238E27FC236}">
                <a16:creationId xmlns:a16="http://schemas.microsoft.com/office/drawing/2014/main" id="{E218D214-9CBA-D446-BD81-09A43EF48F22}"/>
              </a:ext>
            </a:extLst>
          </p:cNvPr>
          <p:cNvSpPr txBox="1"/>
          <p:nvPr/>
        </p:nvSpPr>
        <p:spPr>
          <a:xfrm>
            <a:off x="593123" y="5881816"/>
            <a:ext cx="8931877"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全体的に提案手法</a:t>
            </a:r>
            <a:r>
              <a:rPr kumimoji="1" lang="en-US" altLang="ja-JP" dirty="0" err="1"/>
              <a:t>GCN_recursive</a:t>
            </a:r>
            <a:r>
              <a:rPr kumimoji="1" lang="ja-JP" altLang="en-US"/>
              <a:t>の精度が比較手法よりも高い</a:t>
            </a:r>
            <a:endParaRPr kumimoji="1" lang="en-US" altLang="ja-JP" dirty="0"/>
          </a:p>
          <a:p>
            <a:pPr marL="285750" indent="-285750">
              <a:buFont typeface="Arial" panose="020B0604020202020204" pitchFamily="34" charset="0"/>
              <a:buChar char="•"/>
            </a:pPr>
            <a:r>
              <a:rPr lang="ja-JP" altLang="en-US"/>
              <a:t>中でも欠損率</a:t>
            </a:r>
            <a:r>
              <a:rPr lang="en-US" altLang="ja-JP" dirty="0"/>
              <a:t>90%</a:t>
            </a:r>
            <a:r>
              <a:rPr lang="ja-JP" altLang="en-US"/>
              <a:t>で大きく上回っていることがわかる</a:t>
            </a:r>
            <a:endParaRPr lang="en-US" altLang="ja-JP" dirty="0"/>
          </a:p>
          <a:p>
            <a:pPr marL="285750" indent="-285750">
              <a:buFont typeface="Arial" panose="020B0604020202020204" pitchFamily="34" charset="0"/>
              <a:buChar char="•"/>
            </a:pPr>
            <a:r>
              <a:rPr lang="en-US" altLang="ja-JP" dirty="0" err="1"/>
              <a:t>GCN_neighbor</a:t>
            </a:r>
            <a:r>
              <a:rPr lang="ja-JP" altLang="en-US"/>
              <a:t>の精度はところどころ不安定であることが確認できる</a:t>
            </a:r>
            <a:endParaRPr kumimoji="1" lang="en-US" altLang="ja-JP" dirty="0"/>
          </a:p>
        </p:txBody>
      </p:sp>
      <p:sp>
        <p:nvSpPr>
          <p:cNvPr id="3" name="スライド番号プレースホルダー 2">
            <a:extLst>
              <a:ext uri="{FF2B5EF4-FFF2-40B4-BE49-F238E27FC236}">
                <a16:creationId xmlns:a16="http://schemas.microsoft.com/office/drawing/2014/main" id="{F7764D85-6024-F243-8E05-853C9DE7EA00}"/>
              </a:ext>
            </a:extLst>
          </p:cNvPr>
          <p:cNvSpPr>
            <a:spLocks noGrp="1"/>
          </p:cNvSpPr>
          <p:nvPr>
            <p:ph type="sldNum" sz="quarter" idx="12"/>
          </p:nvPr>
        </p:nvSpPr>
        <p:spPr/>
        <p:txBody>
          <a:bodyPr/>
          <a:lstStyle/>
          <a:p>
            <a:fld id="{FA12595E-B1A9-9E4B-81EE-990832342503}" type="slidenum">
              <a:rPr kumimoji="1" lang="ja-JP" altLang="en-US" smtClean="0"/>
              <a:t>26</a:t>
            </a:fld>
            <a:endParaRPr kumimoji="1" lang="ja-JP" altLang="en-US"/>
          </a:p>
        </p:txBody>
      </p:sp>
    </p:spTree>
    <p:extLst>
      <p:ext uri="{BB962C8B-B14F-4D97-AF65-F5344CB8AC3E}">
        <p14:creationId xmlns:p14="http://schemas.microsoft.com/office/powerpoint/2010/main" val="1687077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68E3B990-9490-2B44-A93F-81DCFC3B8E31}"/>
              </a:ext>
            </a:extLst>
          </p:cNvPr>
          <p:cNvPicPr>
            <a:picLocks noChangeAspect="1"/>
          </p:cNvPicPr>
          <p:nvPr/>
        </p:nvPicPr>
        <p:blipFill>
          <a:blip r:embed="rId2"/>
          <a:stretch>
            <a:fillRect/>
          </a:stretch>
        </p:blipFill>
        <p:spPr>
          <a:xfrm>
            <a:off x="714633" y="1265024"/>
            <a:ext cx="2893541" cy="4340312"/>
          </a:xfrm>
          <a:prstGeom prst="rect">
            <a:avLst/>
          </a:prstGeom>
        </p:spPr>
      </p:pic>
      <p:pic>
        <p:nvPicPr>
          <p:cNvPr id="13" name="図 12">
            <a:extLst>
              <a:ext uri="{FF2B5EF4-FFF2-40B4-BE49-F238E27FC236}">
                <a16:creationId xmlns:a16="http://schemas.microsoft.com/office/drawing/2014/main" id="{CEEF33B1-DF47-544B-8392-128AA8507474}"/>
              </a:ext>
            </a:extLst>
          </p:cNvPr>
          <p:cNvPicPr>
            <a:picLocks noChangeAspect="1"/>
          </p:cNvPicPr>
          <p:nvPr/>
        </p:nvPicPr>
        <p:blipFill>
          <a:blip r:embed="rId3"/>
          <a:stretch>
            <a:fillRect/>
          </a:stretch>
        </p:blipFill>
        <p:spPr>
          <a:xfrm>
            <a:off x="4405611" y="1265024"/>
            <a:ext cx="2890451" cy="4335677"/>
          </a:xfrm>
          <a:prstGeom prst="rect">
            <a:avLst/>
          </a:prstGeom>
        </p:spPr>
      </p:pic>
      <p:pic>
        <p:nvPicPr>
          <p:cNvPr id="15" name="図 14">
            <a:extLst>
              <a:ext uri="{FF2B5EF4-FFF2-40B4-BE49-F238E27FC236}">
                <a16:creationId xmlns:a16="http://schemas.microsoft.com/office/drawing/2014/main" id="{AC39A4B8-5FC7-2C4D-8B27-EB05EFE858B8}"/>
              </a:ext>
            </a:extLst>
          </p:cNvPr>
          <p:cNvPicPr>
            <a:picLocks noChangeAspect="1"/>
          </p:cNvPicPr>
          <p:nvPr/>
        </p:nvPicPr>
        <p:blipFill>
          <a:blip r:embed="rId4"/>
          <a:stretch>
            <a:fillRect/>
          </a:stretch>
        </p:blipFill>
        <p:spPr>
          <a:xfrm>
            <a:off x="8013696" y="1200683"/>
            <a:ext cx="2933346" cy="4400018"/>
          </a:xfrm>
          <a:prstGeom prst="rect">
            <a:avLst/>
          </a:prstGeom>
        </p:spPr>
      </p:pic>
      <p:sp>
        <p:nvSpPr>
          <p:cNvPr id="2" name="タイトル 1">
            <a:extLst>
              <a:ext uri="{FF2B5EF4-FFF2-40B4-BE49-F238E27FC236}">
                <a16:creationId xmlns:a16="http://schemas.microsoft.com/office/drawing/2014/main" id="{6950F0E4-74AE-364F-B81B-8F0BD2526BD4}"/>
              </a:ext>
            </a:extLst>
          </p:cNvPr>
          <p:cNvSpPr>
            <a:spLocks noGrp="1"/>
          </p:cNvSpPr>
          <p:nvPr>
            <p:ph type="title"/>
          </p:nvPr>
        </p:nvSpPr>
        <p:spPr/>
        <p:txBody>
          <a:bodyPr/>
          <a:lstStyle/>
          <a:p>
            <a:r>
              <a:rPr lang="ja-JP" altLang="en-US"/>
              <a:t>ノード分類</a:t>
            </a:r>
            <a:r>
              <a:rPr lang="en-US" altLang="ja-JP" dirty="0"/>
              <a:t> | </a:t>
            </a:r>
            <a:r>
              <a:rPr lang="en-US" altLang="ja-JP" dirty="0" err="1"/>
              <a:t>Amacomp</a:t>
            </a:r>
            <a:endParaRPr kumimoji="1" lang="ja-JP" altLang="en-US"/>
          </a:p>
        </p:txBody>
      </p:sp>
      <p:sp>
        <p:nvSpPr>
          <p:cNvPr id="6" name="テキスト ボックス 5">
            <a:extLst>
              <a:ext uri="{FF2B5EF4-FFF2-40B4-BE49-F238E27FC236}">
                <a16:creationId xmlns:a16="http://schemas.microsoft.com/office/drawing/2014/main" id="{BF3DD8E4-558C-F841-ABE4-7C655595CA09}"/>
              </a:ext>
            </a:extLst>
          </p:cNvPr>
          <p:cNvSpPr txBox="1"/>
          <p:nvPr/>
        </p:nvSpPr>
        <p:spPr>
          <a:xfrm>
            <a:off x="593123" y="5881816"/>
            <a:ext cx="9833577"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a:t>提案手法</a:t>
            </a:r>
            <a:r>
              <a:rPr kumimoji="1" lang="en-US" altLang="ja-JP" dirty="0" err="1"/>
              <a:t>GCN_recursive</a:t>
            </a:r>
            <a:r>
              <a:rPr kumimoji="1" lang="ja-JP" altLang="en-US"/>
              <a:t>と比較手法</a:t>
            </a:r>
            <a:r>
              <a:rPr kumimoji="1" lang="en-US" altLang="ja-JP" dirty="0" err="1"/>
              <a:t>GCNmf</a:t>
            </a:r>
            <a:r>
              <a:rPr kumimoji="1" lang="ja-JP" altLang="en-US"/>
              <a:t>モデルが高精度</a:t>
            </a:r>
            <a:endParaRPr kumimoji="1" lang="en-US" altLang="ja-JP" dirty="0"/>
          </a:p>
          <a:p>
            <a:pPr marL="285750" indent="-285750">
              <a:buFont typeface="Arial" panose="020B0604020202020204" pitchFamily="34" charset="0"/>
              <a:buChar char="•"/>
            </a:pPr>
            <a:r>
              <a:rPr lang="ja-JP" altLang="en-US"/>
              <a:t>欠損率</a:t>
            </a:r>
            <a:r>
              <a:rPr lang="en-US" altLang="ja-JP" dirty="0"/>
              <a:t>90%</a:t>
            </a:r>
            <a:r>
              <a:rPr lang="ja-JP" altLang="en-US"/>
              <a:t>で全ての欠損パターンで提案手法</a:t>
            </a:r>
            <a:r>
              <a:rPr lang="en-US" altLang="ja-JP" dirty="0" err="1"/>
              <a:t>GCN_recursive</a:t>
            </a:r>
            <a:r>
              <a:rPr lang="ja-JP" altLang="en-US"/>
              <a:t>モデルの精度が最大である</a:t>
            </a:r>
            <a:endParaRPr kumimoji="1" lang="en-US" altLang="ja-JP" dirty="0"/>
          </a:p>
          <a:p>
            <a:endParaRPr kumimoji="1" lang="ja-JP" altLang="en-US"/>
          </a:p>
        </p:txBody>
      </p:sp>
      <p:sp>
        <p:nvSpPr>
          <p:cNvPr id="3" name="スライド番号プレースホルダー 2">
            <a:extLst>
              <a:ext uri="{FF2B5EF4-FFF2-40B4-BE49-F238E27FC236}">
                <a16:creationId xmlns:a16="http://schemas.microsoft.com/office/drawing/2014/main" id="{8CC41FAF-E1D0-0E42-BF28-325857AAFF94}"/>
              </a:ext>
            </a:extLst>
          </p:cNvPr>
          <p:cNvSpPr>
            <a:spLocks noGrp="1"/>
          </p:cNvSpPr>
          <p:nvPr>
            <p:ph type="sldNum" sz="quarter" idx="12"/>
          </p:nvPr>
        </p:nvSpPr>
        <p:spPr/>
        <p:txBody>
          <a:bodyPr/>
          <a:lstStyle/>
          <a:p>
            <a:fld id="{FA12595E-B1A9-9E4B-81EE-990832342503}" type="slidenum">
              <a:rPr kumimoji="1" lang="ja-JP" altLang="en-US" smtClean="0"/>
              <a:t>27</a:t>
            </a:fld>
            <a:endParaRPr kumimoji="1" lang="ja-JP" altLang="en-US"/>
          </a:p>
        </p:txBody>
      </p:sp>
    </p:spTree>
    <p:extLst>
      <p:ext uri="{BB962C8B-B14F-4D97-AF65-F5344CB8AC3E}">
        <p14:creationId xmlns:p14="http://schemas.microsoft.com/office/powerpoint/2010/main" val="2853693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7FEBE5-6CBC-4646-8EFB-8CD16068A7D3}"/>
              </a:ext>
            </a:extLst>
          </p:cNvPr>
          <p:cNvSpPr>
            <a:spLocks noGrp="1"/>
          </p:cNvSpPr>
          <p:nvPr>
            <p:ph type="title"/>
          </p:nvPr>
        </p:nvSpPr>
        <p:spPr/>
        <p:txBody>
          <a:bodyPr/>
          <a:lstStyle/>
          <a:p>
            <a:r>
              <a:rPr lang="ja-JP" altLang="en-US"/>
              <a:t>再帰回数による精度</a:t>
            </a:r>
            <a:r>
              <a:rPr lang="en-US" altLang="ja-JP" dirty="0"/>
              <a:t> | Cora</a:t>
            </a:r>
            <a:endParaRPr kumimoji="1" lang="ja-JP" altLang="en-US"/>
          </a:p>
        </p:txBody>
      </p:sp>
      <p:pic>
        <p:nvPicPr>
          <p:cNvPr id="5" name="図 4">
            <a:extLst>
              <a:ext uri="{FF2B5EF4-FFF2-40B4-BE49-F238E27FC236}">
                <a16:creationId xmlns:a16="http://schemas.microsoft.com/office/drawing/2014/main" id="{5CD4734C-C783-5F4C-89BF-7B6D80739529}"/>
              </a:ext>
            </a:extLst>
          </p:cNvPr>
          <p:cNvPicPr>
            <a:picLocks noChangeAspect="1"/>
          </p:cNvPicPr>
          <p:nvPr/>
        </p:nvPicPr>
        <p:blipFill>
          <a:blip r:embed="rId3"/>
          <a:stretch>
            <a:fillRect/>
          </a:stretch>
        </p:blipFill>
        <p:spPr>
          <a:xfrm>
            <a:off x="98854" y="1678331"/>
            <a:ext cx="4176584" cy="3132438"/>
          </a:xfrm>
          <a:prstGeom prst="rect">
            <a:avLst/>
          </a:prstGeom>
        </p:spPr>
      </p:pic>
      <p:sp>
        <p:nvSpPr>
          <p:cNvPr id="6" name="テキスト ボックス 5">
            <a:extLst>
              <a:ext uri="{FF2B5EF4-FFF2-40B4-BE49-F238E27FC236}">
                <a16:creationId xmlns:a16="http://schemas.microsoft.com/office/drawing/2014/main" id="{43A299A5-8791-B246-8582-63252B0C75EF}"/>
              </a:ext>
            </a:extLst>
          </p:cNvPr>
          <p:cNvSpPr txBox="1"/>
          <p:nvPr/>
        </p:nvSpPr>
        <p:spPr>
          <a:xfrm>
            <a:off x="838200" y="4881604"/>
            <a:ext cx="2972289" cy="369332"/>
          </a:xfrm>
          <a:prstGeom prst="rect">
            <a:avLst/>
          </a:prstGeom>
          <a:noFill/>
        </p:spPr>
        <p:txBody>
          <a:bodyPr wrap="none" rtlCol="0">
            <a:spAutoFit/>
          </a:bodyPr>
          <a:lstStyle/>
          <a:p>
            <a:r>
              <a:rPr kumimoji="1" lang="en-US" altLang="ja-JP" dirty="0"/>
              <a:t>Uniform randomly missing</a:t>
            </a:r>
            <a:endParaRPr kumimoji="1" lang="ja-JP" altLang="en-US"/>
          </a:p>
        </p:txBody>
      </p:sp>
      <p:pic>
        <p:nvPicPr>
          <p:cNvPr id="10" name="図 9">
            <a:extLst>
              <a:ext uri="{FF2B5EF4-FFF2-40B4-BE49-F238E27FC236}">
                <a16:creationId xmlns:a16="http://schemas.microsoft.com/office/drawing/2014/main" id="{4193A33E-C3F2-EF47-A828-A07A7D338286}"/>
              </a:ext>
            </a:extLst>
          </p:cNvPr>
          <p:cNvPicPr>
            <a:picLocks noChangeAspect="1"/>
          </p:cNvPicPr>
          <p:nvPr/>
        </p:nvPicPr>
        <p:blipFill>
          <a:blip r:embed="rId4"/>
          <a:stretch>
            <a:fillRect/>
          </a:stretch>
        </p:blipFill>
        <p:spPr>
          <a:xfrm>
            <a:off x="4044778" y="1678331"/>
            <a:ext cx="4102444" cy="3076833"/>
          </a:xfrm>
          <a:prstGeom prst="rect">
            <a:avLst/>
          </a:prstGeom>
        </p:spPr>
      </p:pic>
      <p:pic>
        <p:nvPicPr>
          <p:cNvPr id="12" name="図 11">
            <a:extLst>
              <a:ext uri="{FF2B5EF4-FFF2-40B4-BE49-F238E27FC236}">
                <a16:creationId xmlns:a16="http://schemas.microsoft.com/office/drawing/2014/main" id="{C8A0A278-E76D-9A40-8499-975FBD89A1D8}"/>
              </a:ext>
            </a:extLst>
          </p:cNvPr>
          <p:cNvPicPr>
            <a:picLocks noChangeAspect="1"/>
          </p:cNvPicPr>
          <p:nvPr/>
        </p:nvPicPr>
        <p:blipFill>
          <a:blip r:embed="rId5"/>
          <a:stretch>
            <a:fillRect/>
          </a:stretch>
        </p:blipFill>
        <p:spPr>
          <a:xfrm>
            <a:off x="8015416" y="1678331"/>
            <a:ext cx="4085968" cy="3064476"/>
          </a:xfrm>
          <a:prstGeom prst="rect">
            <a:avLst/>
          </a:prstGeom>
        </p:spPr>
      </p:pic>
      <p:sp>
        <p:nvSpPr>
          <p:cNvPr id="13" name="テキスト ボックス 12">
            <a:extLst>
              <a:ext uri="{FF2B5EF4-FFF2-40B4-BE49-F238E27FC236}">
                <a16:creationId xmlns:a16="http://schemas.microsoft.com/office/drawing/2014/main" id="{B7E3C099-9E2C-7E4D-BB45-F1C4F4526AC5}"/>
              </a:ext>
            </a:extLst>
          </p:cNvPr>
          <p:cNvSpPr txBox="1"/>
          <p:nvPr/>
        </p:nvSpPr>
        <p:spPr>
          <a:xfrm>
            <a:off x="4651534" y="4881604"/>
            <a:ext cx="2839239" cy="369332"/>
          </a:xfrm>
          <a:prstGeom prst="rect">
            <a:avLst/>
          </a:prstGeom>
          <a:noFill/>
        </p:spPr>
        <p:txBody>
          <a:bodyPr wrap="none" rtlCol="0">
            <a:spAutoFit/>
          </a:bodyPr>
          <a:lstStyle/>
          <a:p>
            <a:r>
              <a:rPr kumimoji="1" lang="en-US" altLang="ja-JP" dirty="0"/>
              <a:t>Biased randomly missing</a:t>
            </a:r>
            <a:endParaRPr kumimoji="1" lang="ja-JP" altLang="en-US"/>
          </a:p>
        </p:txBody>
      </p:sp>
      <p:sp>
        <p:nvSpPr>
          <p:cNvPr id="15" name="テキスト ボックス 14">
            <a:extLst>
              <a:ext uri="{FF2B5EF4-FFF2-40B4-BE49-F238E27FC236}">
                <a16:creationId xmlns:a16="http://schemas.microsoft.com/office/drawing/2014/main" id="{B5D7E1AE-B715-6841-B967-968DE5B5F251}"/>
              </a:ext>
            </a:extLst>
          </p:cNvPr>
          <p:cNvSpPr txBox="1"/>
          <p:nvPr/>
        </p:nvSpPr>
        <p:spPr>
          <a:xfrm>
            <a:off x="8912092" y="4857576"/>
            <a:ext cx="2292615" cy="369332"/>
          </a:xfrm>
          <a:prstGeom prst="rect">
            <a:avLst/>
          </a:prstGeom>
          <a:noFill/>
        </p:spPr>
        <p:txBody>
          <a:bodyPr wrap="none" rtlCol="0">
            <a:spAutoFit/>
          </a:bodyPr>
          <a:lstStyle/>
          <a:p>
            <a:r>
              <a:rPr kumimoji="1" lang="en-US" altLang="ja-JP" dirty="0"/>
              <a:t>Structurally missing</a:t>
            </a:r>
            <a:endParaRPr kumimoji="1" lang="ja-JP" altLang="en-US"/>
          </a:p>
        </p:txBody>
      </p:sp>
      <p:sp>
        <p:nvSpPr>
          <p:cNvPr id="3" name="テキスト ボックス 2">
            <a:extLst>
              <a:ext uri="{FF2B5EF4-FFF2-40B4-BE49-F238E27FC236}">
                <a16:creationId xmlns:a16="http://schemas.microsoft.com/office/drawing/2014/main" id="{C57600A7-A4C1-3F41-9A93-0F5EFB38D8A0}"/>
              </a:ext>
            </a:extLst>
          </p:cNvPr>
          <p:cNvSpPr txBox="1"/>
          <p:nvPr/>
        </p:nvSpPr>
        <p:spPr>
          <a:xfrm>
            <a:off x="431800" y="5765800"/>
            <a:ext cx="10922000" cy="646331"/>
          </a:xfrm>
          <a:prstGeom prst="rect">
            <a:avLst/>
          </a:prstGeom>
          <a:noFill/>
        </p:spPr>
        <p:txBody>
          <a:bodyPr wrap="square" rtlCol="0">
            <a:spAutoFit/>
          </a:bodyPr>
          <a:lstStyle/>
          <a:p>
            <a:r>
              <a:rPr kumimoji="1" lang="ja-JP" altLang="en-US"/>
              <a:t>欠損率が低い場合</a:t>
            </a:r>
            <a:r>
              <a:rPr kumimoji="1" lang="en-US" altLang="ja-JP" dirty="0"/>
              <a:t>(0.2,0.5)</a:t>
            </a:r>
            <a:r>
              <a:rPr kumimoji="1" lang="ja-JP" altLang="en-US"/>
              <a:t>には、再帰回数によって精度はほとんど変化しない</a:t>
            </a:r>
            <a:endParaRPr kumimoji="1" lang="en-US" altLang="ja-JP" dirty="0"/>
          </a:p>
          <a:p>
            <a:r>
              <a:rPr lang="ja-JP" altLang="en-US"/>
              <a:t>欠損率が高い場合</a:t>
            </a:r>
            <a:r>
              <a:rPr lang="en-US" altLang="ja-JP" dirty="0"/>
              <a:t>(0.8)</a:t>
            </a:r>
            <a:r>
              <a:rPr lang="ja-JP" altLang="en-US"/>
              <a:t>、再帰回数が</a:t>
            </a:r>
            <a:r>
              <a:rPr lang="en-US" altLang="ja-JP" dirty="0"/>
              <a:t>16</a:t>
            </a:r>
            <a:r>
              <a:rPr lang="ja-JP" altLang="en-US"/>
              <a:t>以下で精度が低い場合が多い</a:t>
            </a:r>
            <a:endParaRPr kumimoji="1" lang="ja-JP" altLang="en-US"/>
          </a:p>
        </p:txBody>
      </p:sp>
      <p:sp>
        <p:nvSpPr>
          <p:cNvPr id="4" name="スライド番号プレースホルダー 3">
            <a:extLst>
              <a:ext uri="{FF2B5EF4-FFF2-40B4-BE49-F238E27FC236}">
                <a16:creationId xmlns:a16="http://schemas.microsoft.com/office/drawing/2014/main" id="{72CCA110-0D3C-0F43-9395-F640B86831B2}"/>
              </a:ext>
            </a:extLst>
          </p:cNvPr>
          <p:cNvSpPr>
            <a:spLocks noGrp="1"/>
          </p:cNvSpPr>
          <p:nvPr>
            <p:ph type="sldNum" sz="quarter" idx="12"/>
          </p:nvPr>
        </p:nvSpPr>
        <p:spPr/>
        <p:txBody>
          <a:bodyPr/>
          <a:lstStyle/>
          <a:p>
            <a:fld id="{FA12595E-B1A9-9E4B-81EE-990832342503}" type="slidenum">
              <a:rPr kumimoji="1" lang="ja-JP" altLang="en-US" smtClean="0"/>
              <a:t>28</a:t>
            </a:fld>
            <a:endParaRPr kumimoji="1" lang="ja-JP" altLang="en-US"/>
          </a:p>
        </p:txBody>
      </p:sp>
    </p:spTree>
    <p:extLst>
      <p:ext uri="{BB962C8B-B14F-4D97-AF65-F5344CB8AC3E}">
        <p14:creationId xmlns:p14="http://schemas.microsoft.com/office/powerpoint/2010/main" val="3877213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383E5F-C1C9-3949-AE57-E52D3E02A608}"/>
              </a:ext>
            </a:extLst>
          </p:cNvPr>
          <p:cNvSpPr>
            <a:spLocks noGrp="1"/>
          </p:cNvSpPr>
          <p:nvPr>
            <p:ph type="title"/>
          </p:nvPr>
        </p:nvSpPr>
        <p:spPr/>
        <p:txBody>
          <a:bodyPr/>
          <a:lstStyle/>
          <a:p>
            <a:r>
              <a:rPr lang="ja-JP" altLang="en-US"/>
              <a:t>再帰回数による精度</a:t>
            </a:r>
            <a:r>
              <a:rPr lang="en-US" altLang="ja-JP" dirty="0"/>
              <a:t> | </a:t>
            </a:r>
            <a:r>
              <a:rPr lang="en-US" altLang="ja-JP" dirty="0" err="1"/>
              <a:t>Citeseer</a:t>
            </a:r>
            <a:endParaRPr kumimoji="1" lang="ja-JP" altLang="en-US"/>
          </a:p>
        </p:txBody>
      </p:sp>
      <p:pic>
        <p:nvPicPr>
          <p:cNvPr id="5" name="図 4">
            <a:extLst>
              <a:ext uri="{FF2B5EF4-FFF2-40B4-BE49-F238E27FC236}">
                <a16:creationId xmlns:a16="http://schemas.microsoft.com/office/drawing/2014/main" id="{E6B29C55-72AC-5F47-A70D-FFC459941AF4}"/>
              </a:ext>
            </a:extLst>
          </p:cNvPr>
          <p:cNvPicPr>
            <a:picLocks noChangeAspect="1"/>
          </p:cNvPicPr>
          <p:nvPr/>
        </p:nvPicPr>
        <p:blipFill>
          <a:blip r:embed="rId2"/>
          <a:stretch>
            <a:fillRect/>
          </a:stretch>
        </p:blipFill>
        <p:spPr>
          <a:xfrm>
            <a:off x="0" y="1766031"/>
            <a:ext cx="4223093" cy="3167320"/>
          </a:xfrm>
          <a:prstGeom prst="rect">
            <a:avLst/>
          </a:prstGeom>
        </p:spPr>
      </p:pic>
      <p:pic>
        <p:nvPicPr>
          <p:cNvPr id="7" name="図 6">
            <a:extLst>
              <a:ext uri="{FF2B5EF4-FFF2-40B4-BE49-F238E27FC236}">
                <a16:creationId xmlns:a16="http://schemas.microsoft.com/office/drawing/2014/main" id="{D36CB4DE-CF6C-BC41-AF95-DBFA2266E9DE}"/>
              </a:ext>
            </a:extLst>
          </p:cNvPr>
          <p:cNvPicPr>
            <a:picLocks noChangeAspect="1"/>
          </p:cNvPicPr>
          <p:nvPr/>
        </p:nvPicPr>
        <p:blipFill>
          <a:blip r:embed="rId3"/>
          <a:stretch>
            <a:fillRect/>
          </a:stretch>
        </p:blipFill>
        <p:spPr>
          <a:xfrm>
            <a:off x="4020065" y="1801899"/>
            <a:ext cx="4308389" cy="3231292"/>
          </a:xfrm>
          <a:prstGeom prst="rect">
            <a:avLst/>
          </a:prstGeom>
        </p:spPr>
      </p:pic>
      <p:pic>
        <p:nvPicPr>
          <p:cNvPr id="9" name="図 8">
            <a:extLst>
              <a:ext uri="{FF2B5EF4-FFF2-40B4-BE49-F238E27FC236}">
                <a16:creationId xmlns:a16="http://schemas.microsoft.com/office/drawing/2014/main" id="{0FFFEA2A-8EAC-D043-B2A9-A9126208A453}"/>
              </a:ext>
            </a:extLst>
          </p:cNvPr>
          <p:cNvPicPr>
            <a:picLocks noChangeAspect="1"/>
          </p:cNvPicPr>
          <p:nvPr/>
        </p:nvPicPr>
        <p:blipFill>
          <a:blip r:embed="rId4"/>
          <a:stretch>
            <a:fillRect/>
          </a:stretch>
        </p:blipFill>
        <p:spPr>
          <a:xfrm>
            <a:off x="8100711" y="1824617"/>
            <a:ext cx="4247808" cy="3185856"/>
          </a:xfrm>
          <a:prstGeom prst="rect">
            <a:avLst/>
          </a:prstGeom>
        </p:spPr>
      </p:pic>
      <p:sp>
        <p:nvSpPr>
          <p:cNvPr id="6" name="テキスト ボックス 5">
            <a:extLst>
              <a:ext uri="{FF2B5EF4-FFF2-40B4-BE49-F238E27FC236}">
                <a16:creationId xmlns:a16="http://schemas.microsoft.com/office/drawing/2014/main" id="{EECD084E-9FB6-994E-A8C5-4185F69AED64}"/>
              </a:ext>
            </a:extLst>
          </p:cNvPr>
          <p:cNvSpPr txBox="1"/>
          <p:nvPr/>
        </p:nvSpPr>
        <p:spPr>
          <a:xfrm>
            <a:off x="431800" y="5765800"/>
            <a:ext cx="10922000" cy="646331"/>
          </a:xfrm>
          <a:prstGeom prst="rect">
            <a:avLst/>
          </a:prstGeom>
          <a:noFill/>
        </p:spPr>
        <p:txBody>
          <a:bodyPr wrap="square" rtlCol="0">
            <a:spAutoFit/>
          </a:bodyPr>
          <a:lstStyle/>
          <a:p>
            <a:r>
              <a:rPr kumimoji="1" lang="ja-JP" altLang="en-US"/>
              <a:t>欠損率が低い場合</a:t>
            </a:r>
            <a:r>
              <a:rPr kumimoji="1" lang="en-US" altLang="ja-JP" dirty="0"/>
              <a:t>(0.2,0.5)</a:t>
            </a:r>
            <a:r>
              <a:rPr kumimoji="1" lang="ja-JP" altLang="en-US"/>
              <a:t>には、再帰回数によって精度はほとんど変化しない</a:t>
            </a:r>
            <a:endParaRPr kumimoji="1" lang="en-US" altLang="ja-JP" dirty="0"/>
          </a:p>
          <a:p>
            <a:r>
              <a:rPr lang="ja-JP" altLang="en-US"/>
              <a:t>欠損率が高い場合</a:t>
            </a:r>
            <a:r>
              <a:rPr lang="en-US" altLang="ja-JP" dirty="0"/>
              <a:t>(0.8)</a:t>
            </a:r>
            <a:r>
              <a:rPr lang="ja-JP" altLang="en-US"/>
              <a:t>、再帰回数が</a:t>
            </a:r>
            <a:r>
              <a:rPr lang="en-US" altLang="ja-JP" dirty="0"/>
              <a:t>16</a:t>
            </a:r>
            <a:r>
              <a:rPr lang="ja-JP" altLang="en-US"/>
              <a:t>以下で精度が低い場合が多い</a:t>
            </a:r>
            <a:endParaRPr kumimoji="1" lang="ja-JP" altLang="en-US"/>
          </a:p>
        </p:txBody>
      </p:sp>
      <p:sp>
        <p:nvSpPr>
          <p:cNvPr id="8" name="テキスト ボックス 7">
            <a:extLst>
              <a:ext uri="{FF2B5EF4-FFF2-40B4-BE49-F238E27FC236}">
                <a16:creationId xmlns:a16="http://schemas.microsoft.com/office/drawing/2014/main" id="{5918F91E-B185-7D41-BFFB-57C30CC45B14}"/>
              </a:ext>
            </a:extLst>
          </p:cNvPr>
          <p:cNvSpPr txBox="1"/>
          <p:nvPr/>
        </p:nvSpPr>
        <p:spPr>
          <a:xfrm>
            <a:off x="877135" y="5033191"/>
            <a:ext cx="2972289" cy="369332"/>
          </a:xfrm>
          <a:prstGeom prst="rect">
            <a:avLst/>
          </a:prstGeom>
          <a:noFill/>
        </p:spPr>
        <p:txBody>
          <a:bodyPr wrap="none" rtlCol="0">
            <a:spAutoFit/>
          </a:bodyPr>
          <a:lstStyle/>
          <a:p>
            <a:r>
              <a:rPr kumimoji="1" lang="en-US" altLang="ja-JP" dirty="0"/>
              <a:t>Uniform randomly missing</a:t>
            </a:r>
            <a:endParaRPr kumimoji="1" lang="ja-JP" altLang="en-US"/>
          </a:p>
        </p:txBody>
      </p:sp>
      <p:sp>
        <p:nvSpPr>
          <p:cNvPr id="10" name="テキスト ボックス 9">
            <a:extLst>
              <a:ext uri="{FF2B5EF4-FFF2-40B4-BE49-F238E27FC236}">
                <a16:creationId xmlns:a16="http://schemas.microsoft.com/office/drawing/2014/main" id="{4999091D-F0B6-864D-AB05-4E1D943EB88E}"/>
              </a:ext>
            </a:extLst>
          </p:cNvPr>
          <p:cNvSpPr txBox="1"/>
          <p:nvPr/>
        </p:nvSpPr>
        <p:spPr>
          <a:xfrm>
            <a:off x="4690469" y="5033191"/>
            <a:ext cx="2839239" cy="369332"/>
          </a:xfrm>
          <a:prstGeom prst="rect">
            <a:avLst/>
          </a:prstGeom>
          <a:noFill/>
        </p:spPr>
        <p:txBody>
          <a:bodyPr wrap="none" rtlCol="0">
            <a:spAutoFit/>
          </a:bodyPr>
          <a:lstStyle/>
          <a:p>
            <a:r>
              <a:rPr kumimoji="1" lang="en-US" altLang="ja-JP" dirty="0"/>
              <a:t>Biased randomly missing</a:t>
            </a:r>
            <a:endParaRPr kumimoji="1" lang="ja-JP" altLang="en-US"/>
          </a:p>
        </p:txBody>
      </p:sp>
      <p:sp>
        <p:nvSpPr>
          <p:cNvPr id="11" name="テキスト ボックス 10">
            <a:extLst>
              <a:ext uri="{FF2B5EF4-FFF2-40B4-BE49-F238E27FC236}">
                <a16:creationId xmlns:a16="http://schemas.microsoft.com/office/drawing/2014/main" id="{BA7C3037-C4A8-F341-A3B2-48753EB63938}"/>
              </a:ext>
            </a:extLst>
          </p:cNvPr>
          <p:cNvSpPr txBox="1"/>
          <p:nvPr/>
        </p:nvSpPr>
        <p:spPr>
          <a:xfrm>
            <a:off x="8951027" y="5009163"/>
            <a:ext cx="2292615" cy="369332"/>
          </a:xfrm>
          <a:prstGeom prst="rect">
            <a:avLst/>
          </a:prstGeom>
          <a:noFill/>
        </p:spPr>
        <p:txBody>
          <a:bodyPr wrap="none" rtlCol="0">
            <a:spAutoFit/>
          </a:bodyPr>
          <a:lstStyle/>
          <a:p>
            <a:r>
              <a:rPr kumimoji="1" lang="en-US" altLang="ja-JP" dirty="0"/>
              <a:t>Structurally missing</a:t>
            </a:r>
            <a:endParaRPr kumimoji="1" lang="ja-JP" altLang="en-US"/>
          </a:p>
        </p:txBody>
      </p:sp>
      <p:sp>
        <p:nvSpPr>
          <p:cNvPr id="3" name="スライド番号プレースホルダー 2">
            <a:extLst>
              <a:ext uri="{FF2B5EF4-FFF2-40B4-BE49-F238E27FC236}">
                <a16:creationId xmlns:a16="http://schemas.microsoft.com/office/drawing/2014/main" id="{33623B88-E722-494F-B68E-A428994EB4A9}"/>
              </a:ext>
            </a:extLst>
          </p:cNvPr>
          <p:cNvSpPr>
            <a:spLocks noGrp="1"/>
          </p:cNvSpPr>
          <p:nvPr>
            <p:ph type="sldNum" sz="quarter" idx="12"/>
          </p:nvPr>
        </p:nvSpPr>
        <p:spPr/>
        <p:txBody>
          <a:bodyPr/>
          <a:lstStyle/>
          <a:p>
            <a:fld id="{FA12595E-B1A9-9E4B-81EE-990832342503}" type="slidenum">
              <a:rPr kumimoji="1" lang="ja-JP" altLang="en-US" smtClean="0"/>
              <a:t>29</a:t>
            </a:fld>
            <a:endParaRPr kumimoji="1" lang="ja-JP" altLang="en-US"/>
          </a:p>
        </p:txBody>
      </p:sp>
    </p:spTree>
    <p:extLst>
      <p:ext uri="{BB962C8B-B14F-4D97-AF65-F5344CB8AC3E}">
        <p14:creationId xmlns:p14="http://schemas.microsoft.com/office/powerpoint/2010/main" val="1244091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8694C-599D-0D46-AB62-770CD15C875E}"/>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3D5DE8BA-7A54-A84D-BE92-FA0986B8F088}"/>
              </a:ext>
            </a:extLst>
          </p:cNvPr>
          <p:cNvSpPr>
            <a:spLocks noGrp="1"/>
          </p:cNvSpPr>
          <p:nvPr>
            <p:ph idx="1"/>
          </p:nvPr>
        </p:nvSpPr>
        <p:spPr>
          <a:xfrm>
            <a:off x="838200" y="1825625"/>
            <a:ext cx="10987216" cy="4328040"/>
          </a:xfrm>
        </p:spPr>
        <p:txBody>
          <a:bodyPr>
            <a:noAutofit/>
          </a:bodyPr>
          <a:lstStyle/>
          <a:p>
            <a:pPr marL="514350" indent="-514350">
              <a:buFont typeface="+mj-lt"/>
              <a:buAutoNum type="arabicPeriod"/>
            </a:pPr>
            <a:r>
              <a:rPr lang="en-US" altLang="ja-JP" sz="3200" dirty="0"/>
              <a:t> </a:t>
            </a:r>
            <a:r>
              <a:rPr lang="ja-JP" altLang="en-US" sz="3200"/>
              <a:t>グラフデータと既存手法</a:t>
            </a:r>
            <a:endParaRPr lang="en-US" altLang="ja-JP" sz="3200" dirty="0"/>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欠損値を含むグラフ</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提案手法</a:t>
            </a:r>
            <a:endParaRPr lang="en-US" altLang="ja-JP" sz="3200" dirty="0">
              <a:solidFill>
                <a:schemeClr val="bg2">
                  <a:lumMod val="90000"/>
                </a:schemeClr>
              </a:solidFill>
            </a:endParaRPr>
          </a:p>
          <a:p>
            <a:pPr lvl="1"/>
            <a:r>
              <a:rPr lang="en-US" altLang="ja-JP" sz="3200" dirty="0">
                <a:solidFill>
                  <a:schemeClr val="bg2">
                    <a:lumMod val="90000"/>
                  </a:schemeClr>
                </a:solidFill>
              </a:rPr>
              <a:t>GCN</a:t>
            </a:r>
            <a:r>
              <a:rPr lang="ja-JP" altLang="en-US" sz="3200">
                <a:solidFill>
                  <a:schemeClr val="bg2">
                    <a:lumMod val="90000"/>
                  </a:schemeClr>
                </a:solidFill>
              </a:rPr>
              <a:t>を拡張し、</a:t>
            </a:r>
            <a:r>
              <a:rPr lang="en-US" altLang="ja-JP" sz="3200" dirty="0" err="1">
                <a:solidFill>
                  <a:schemeClr val="bg2">
                    <a:lumMod val="90000"/>
                  </a:schemeClr>
                </a:solidFill>
              </a:rPr>
              <a:t>GCN_neighbor</a:t>
            </a:r>
            <a:r>
              <a:rPr lang="ja-JP" altLang="en-US" sz="3200">
                <a:solidFill>
                  <a:schemeClr val="bg2">
                    <a:lumMod val="90000"/>
                  </a:schemeClr>
                </a:solidFill>
              </a:rPr>
              <a:t>、</a:t>
            </a:r>
            <a:r>
              <a:rPr lang="en-US" altLang="ja-JP" sz="3200" dirty="0" err="1">
                <a:solidFill>
                  <a:schemeClr val="bg2">
                    <a:lumMod val="90000"/>
                  </a:schemeClr>
                </a:solidFill>
              </a:rPr>
              <a:t>GCN_recursive</a:t>
            </a:r>
            <a:r>
              <a:rPr lang="ja-JP" altLang="en-US" sz="3200">
                <a:solidFill>
                  <a:schemeClr val="bg2">
                    <a:lumMod val="90000"/>
                  </a:schemeClr>
                </a:solidFill>
              </a:rPr>
              <a:t>を提案</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実験</a:t>
            </a:r>
            <a:endParaRPr lang="en-US" altLang="ja-JP" sz="3200" dirty="0">
              <a:solidFill>
                <a:schemeClr val="bg2">
                  <a:lumMod val="90000"/>
                </a:schemeClr>
              </a:solidFill>
            </a:endParaRPr>
          </a:p>
          <a:p>
            <a:pPr lvl="1"/>
            <a:r>
              <a:rPr lang="ja-JP" altLang="en-US" sz="3200">
                <a:solidFill>
                  <a:schemeClr val="bg2">
                    <a:lumMod val="90000"/>
                  </a:schemeClr>
                </a:solidFill>
              </a:rPr>
              <a:t>ノード分類とリンク予測の</a:t>
            </a:r>
            <a:r>
              <a:rPr lang="en-US" altLang="ja-JP" sz="3200" dirty="0">
                <a:solidFill>
                  <a:schemeClr val="bg2">
                    <a:lumMod val="90000"/>
                  </a:schemeClr>
                </a:solidFill>
              </a:rPr>
              <a:t>2</a:t>
            </a:r>
            <a:r>
              <a:rPr lang="ja-JP" altLang="en-US" sz="3200">
                <a:solidFill>
                  <a:schemeClr val="bg2">
                    <a:lumMod val="90000"/>
                  </a:schemeClr>
                </a:solidFill>
              </a:rPr>
              <a:t>つのタスクでの実験</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結論と今後の課題</a:t>
            </a:r>
            <a:endParaRPr lang="en-US" altLang="ja-JP" sz="3200" dirty="0">
              <a:solidFill>
                <a:schemeClr val="bg2">
                  <a:lumMod val="90000"/>
                </a:schemeClr>
              </a:solidFill>
            </a:endParaRPr>
          </a:p>
        </p:txBody>
      </p:sp>
      <p:sp>
        <p:nvSpPr>
          <p:cNvPr id="4" name="スライド番号プレースホルダー 3">
            <a:extLst>
              <a:ext uri="{FF2B5EF4-FFF2-40B4-BE49-F238E27FC236}">
                <a16:creationId xmlns:a16="http://schemas.microsoft.com/office/drawing/2014/main" id="{21BCAF1C-A1C6-F549-8441-B8C5CD76A50F}"/>
              </a:ext>
            </a:extLst>
          </p:cNvPr>
          <p:cNvSpPr>
            <a:spLocks noGrp="1"/>
          </p:cNvSpPr>
          <p:nvPr>
            <p:ph type="sldNum" sz="quarter" idx="12"/>
          </p:nvPr>
        </p:nvSpPr>
        <p:spPr/>
        <p:txBody>
          <a:bodyPr/>
          <a:lstStyle/>
          <a:p>
            <a:fld id="{FA12595E-B1A9-9E4B-81EE-990832342503}" type="slidenum">
              <a:rPr kumimoji="1" lang="ja-JP" altLang="en-US" smtClean="0"/>
              <a:t>3</a:t>
            </a:fld>
            <a:endParaRPr kumimoji="1" lang="ja-JP" altLang="en-US"/>
          </a:p>
        </p:txBody>
      </p:sp>
    </p:spTree>
    <p:extLst>
      <p:ext uri="{BB962C8B-B14F-4D97-AF65-F5344CB8AC3E}">
        <p14:creationId xmlns:p14="http://schemas.microsoft.com/office/powerpoint/2010/main" val="2722104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4C8612-1BDF-3447-8597-ADDA0B219452}"/>
              </a:ext>
            </a:extLst>
          </p:cNvPr>
          <p:cNvSpPr>
            <a:spLocks noGrp="1"/>
          </p:cNvSpPr>
          <p:nvPr>
            <p:ph type="title"/>
          </p:nvPr>
        </p:nvSpPr>
        <p:spPr/>
        <p:txBody>
          <a:bodyPr/>
          <a:lstStyle/>
          <a:p>
            <a:r>
              <a:rPr lang="ja-JP" altLang="en-US"/>
              <a:t>再帰回数による精度</a:t>
            </a:r>
            <a:r>
              <a:rPr lang="en-US" altLang="ja-JP" dirty="0"/>
              <a:t> | </a:t>
            </a:r>
            <a:r>
              <a:rPr lang="en-US" altLang="ja-JP" dirty="0" err="1"/>
              <a:t>Amaphoto</a:t>
            </a:r>
            <a:endParaRPr kumimoji="1" lang="ja-JP" altLang="en-US"/>
          </a:p>
        </p:txBody>
      </p:sp>
      <p:pic>
        <p:nvPicPr>
          <p:cNvPr id="5" name="図 4">
            <a:extLst>
              <a:ext uri="{FF2B5EF4-FFF2-40B4-BE49-F238E27FC236}">
                <a16:creationId xmlns:a16="http://schemas.microsoft.com/office/drawing/2014/main" id="{2E7A0EBD-3A0E-714D-90CF-507327734214}"/>
              </a:ext>
            </a:extLst>
          </p:cNvPr>
          <p:cNvPicPr>
            <a:picLocks noChangeAspect="1"/>
          </p:cNvPicPr>
          <p:nvPr/>
        </p:nvPicPr>
        <p:blipFill>
          <a:blip r:embed="rId2"/>
          <a:stretch>
            <a:fillRect/>
          </a:stretch>
        </p:blipFill>
        <p:spPr>
          <a:xfrm>
            <a:off x="0" y="1931830"/>
            <a:ext cx="4220441" cy="3165331"/>
          </a:xfrm>
          <a:prstGeom prst="rect">
            <a:avLst/>
          </a:prstGeom>
        </p:spPr>
      </p:pic>
      <p:pic>
        <p:nvPicPr>
          <p:cNvPr id="7" name="図 6">
            <a:extLst>
              <a:ext uri="{FF2B5EF4-FFF2-40B4-BE49-F238E27FC236}">
                <a16:creationId xmlns:a16="http://schemas.microsoft.com/office/drawing/2014/main" id="{AEB47915-0A6A-8943-A801-5BCD1C8CF6BE}"/>
              </a:ext>
            </a:extLst>
          </p:cNvPr>
          <p:cNvPicPr>
            <a:picLocks noChangeAspect="1"/>
          </p:cNvPicPr>
          <p:nvPr/>
        </p:nvPicPr>
        <p:blipFill>
          <a:blip r:embed="rId3"/>
          <a:stretch>
            <a:fillRect/>
          </a:stretch>
        </p:blipFill>
        <p:spPr>
          <a:xfrm>
            <a:off x="4108137" y="1931830"/>
            <a:ext cx="4155684" cy="3116763"/>
          </a:xfrm>
          <a:prstGeom prst="rect">
            <a:avLst/>
          </a:prstGeom>
        </p:spPr>
      </p:pic>
      <p:pic>
        <p:nvPicPr>
          <p:cNvPr id="9" name="図 8">
            <a:extLst>
              <a:ext uri="{FF2B5EF4-FFF2-40B4-BE49-F238E27FC236}">
                <a16:creationId xmlns:a16="http://schemas.microsoft.com/office/drawing/2014/main" id="{E775904C-17A8-664C-BC63-CC6234C01C29}"/>
              </a:ext>
            </a:extLst>
          </p:cNvPr>
          <p:cNvPicPr>
            <a:picLocks noChangeAspect="1"/>
          </p:cNvPicPr>
          <p:nvPr/>
        </p:nvPicPr>
        <p:blipFill>
          <a:blip r:embed="rId4"/>
          <a:stretch>
            <a:fillRect/>
          </a:stretch>
        </p:blipFill>
        <p:spPr>
          <a:xfrm>
            <a:off x="8019535" y="1919244"/>
            <a:ext cx="4172465" cy="3129349"/>
          </a:xfrm>
          <a:prstGeom prst="rect">
            <a:avLst/>
          </a:prstGeom>
        </p:spPr>
      </p:pic>
      <p:sp>
        <p:nvSpPr>
          <p:cNvPr id="6" name="テキスト ボックス 5">
            <a:extLst>
              <a:ext uri="{FF2B5EF4-FFF2-40B4-BE49-F238E27FC236}">
                <a16:creationId xmlns:a16="http://schemas.microsoft.com/office/drawing/2014/main" id="{F63A7326-A659-5742-99FB-02357F767A5C}"/>
              </a:ext>
            </a:extLst>
          </p:cNvPr>
          <p:cNvSpPr txBox="1"/>
          <p:nvPr/>
        </p:nvSpPr>
        <p:spPr>
          <a:xfrm>
            <a:off x="431800" y="5765800"/>
            <a:ext cx="10922000" cy="646331"/>
          </a:xfrm>
          <a:prstGeom prst="rect">
            <a:avLst/>
          </a:prstGeom>
          <a:noFill/>
        </p:spPr>
        <p:txBody>
          <a:bodyPr wrap="square" rtlCol="0">
            <a:spAutoFit/>
          </a:bodyPr>
          <a:lstStyle/>
          <a:p>
            <a:r>
              <a:rPr kumimoji="1" lang="ja-JP" altLang="en-US"/>
              <a:t>欠損率が低い場合</a:t>
            </a:r>
            <a:r>
              <a:rPr kumimoji="1" lang="en-US" altLang="ja-JP" dirty="0"/>
              <a:t>(0.2,0.5)</a:t>
            </a:r>
            <a:r>
              <a:rPr kumimoji="1" lang="ja-JP" altLang="en-US"/>
              <a:t>には、再帰回数によって精度はほとんど変化しない</a:t>
            </a:r>
            <a:endParaRPr kumimoji="1" lang="en-US" altLang="ja-JP" dirty="0"/>
          </a:p>
          <a:p>
            <a:r>
              <a:rPr lang="ja-JP" altLang="en-US"/>
              <a:t>欠損率が高い場合</a:t>
            </a:r>
            <a:r>
              <a:rPr lang="en-US" altLang="ja-JP" dirty="0"/>
              <a:t>(0.8)</a:t>
            </a:r>
            <a:r>
              <a:rPr lang="ja-JP" altLang="en-US"/>
              <a:t>でもそれほど精度が変化しない</a:t>
            </a:r>
            <a:endParaRPr kumimoji="1" lang="ja-JP" altLang="en-US"/>
          </a:p>
        </p:txBody>
      </p:sp>
      <p:sp>
        <p:nvSpPr>
          <p:cNvPr id="8" name="テキスト ボックス 7">
            <a:extLst>
              <a:ext uri="{FF2B5EF4-FFF2-40B4-BE49-F238E27FC236}">
                <a16:creationId xmlns:a16="http://schemas.microsoft.com/office/drawing/2014/main" id="{63BFB093-2DA8-5E47-81FC-67AEDAF1843C}"/>
              </a:ext>
            </a:extLst>
          </p:cNvPr>
          <p:cNvSpPr txBox="1"/>
          <p:nvPr/>
        </p:nvSpPr>
        <p:spPr>
          <a:xfrm>
            <a:off x="838200" y="5133775"/>
            <a:ext cx="2972289" cy="369332"/>
          </a:xfrm>
          <a:prstGeom prst="rect">
            <a:avLst/>
          </a:prstGeom>
          <a:noFill/>
        </p:spPr>
        <p:txBody>
          <a:bodyPr wrap="none" rtlCol="0">
            <a:spAutoFit/>
          </a:bodyPr>
          <a:lstStyle/>
          <a:p>
            <a:r>
              <a:rPr kumimoji="1" lang="en-US" altLang="ja-JP" dirty="0"/>
              <a:t>Uniform randomly missing</a:t>
            </a:r>
            <a:endParaRPr kumimoji="1" lang="ja-JP" altLang="en-US"/>
          </a:p>
        </p:txBody>
      </p:sp>
      <p:sp>
        <p:nvSpPr>
          <p:cNvPr id="10" name="テキスト ボックス 9">
            <a:extLst>
              <a:ext uri="{FF2B5EF4-FFF2-40B4-BE49-F238E27FC236}">
                <a16:creationId xmlns:a16="http://schemas.microsoft.com/office/drawing/2014/main" id="{496090D2-227D-094A-8E7B-189E35758A69}"/>
              </a:ext>
            </a:extLst>
          </p:cNvPr>
          <p:cNvSpPr txBox="1"/>
          <p:nvPr/>
        </p:nvSpPr>
        <p:spPr>
          <a:xfrm>
            <a:off x="4651534" y="5133775"/>
            <a:ext cx="2839239" cy="369332"/>
          </a:xfrm>
          <a:prstGeom prst="rect">
            <a:avLst/>
          </a:prstGeom>
          <a:noFill/>
        </p:spPr>
        <p:txBody>
          <a:bodyPr wrap="none" rtlCol="0">
            <a:spAutoFit/>
          </a:bodyPr>
          <a:lstStyle/>
          <a:p>
            <a:r>
              <a:rPr kumimoji="1" lang="en-US" altLang="ja-JP" dirty="0"/>
              <a:t>Biased randomly missing</a:t>
            </a:r>
            <a:endParaRPr kumimoji="1" lang="ja-JP" altLang="en-US"/>
          </a:p>
        </p:txBody>
      </p:sp>
      <p:sp>
        <p:nvSpPr>
          <p:cNvPr id="11" name="テキスト ボックス 10">
            <a:extLst>
              <a:ext uri="{FF2B5EF4-FFF2-40B4-BE49-F238E27FC236}">
                <a16:creationId xmlns:a16="http://schemas.microsoft.com/office/drawing/2014/main" id="{9A1BCD8D-4FFF-D448-B4C5-1DDB164E5526}"/>
              </a:ext>
            </a:extLst>
          </p:cNvPr>
          <p:cNvSpPr txBox="1"/>
          <p:nvPr/>
        </p:nvSpPr>
        <p:spPr>
          <a:xfrm>
            <a:off x="8912092" y="5109747"/>
            <a:ext cx="2292615" cy="369332"/>
          </a:xfrm>
          <a:prstGeom prst="rect">
            <a:avLst/>
          </a:prstGeom>
          <a:noFill/>
        </p:spPr>
        <p:txBody>
          <a:bodyPr wrap="none" rtlCol="0">
            <a:spAutoFit/>
          </a:bodyPr>
          <a:lstStyle/>
          <a:p>
            <a:r>
              <a:rPr kumimoji="1" lang="en-US" altLang="ja-JP" dirty="0"/>
              <a:t>Structurally missing</a:t>
            </a:r>
            <a:endParaRPr kumimoji="1" lang="ja-JP" altLang="en-US"/>
          </a:p>
        </p:txBody>
      </p:sp>
      <p:sp>
        <p:nvSpPr>
          <p:cNvPr id="3" name="スライド番号プレースホルダー 2">
            <a:extLst>
              <a:ext uri="{FF2B5EF4-FFF2-40B4-BE49-F238E27FC236}">
                <a16:creationId xmlns:a16="http://schemas.microsoft.com/office/drawing/2014/main" id="{8F54D549-7D7A-D843-BD93-4CC27D756220}"/>
              </a:ext>
            </a:extLst>
          </p:cNvPr>
          <p:cNvSpPr>
            <a:spLocks noGrp="1"/>
          </p:cNvSpPr>
          <p:nvPr>
            <p:ph type="sldNum" sz="quarter" idx="12"/>
          </p:nvPr>
        </p:nvSpPr>
        <p:spPr/>
        <p:txBody>
          <a:bodyPr/>
          <a:lstStyle/>
          <a:p>
            <a:fld id="{FA12595E-B1A9-9E4B-81EE-990832342503}" type="slidenum">
              <a:rPr kumimoji="1" lang="ja-JP" altLang="en-US" smtClean="0"/>
              <a:t>30</a:t>
            </a:fld>
            <a:endParaRPr kumimoji="1" lang="ja-JP" altLang="en-US"/>
          </a:p>
        </p:txBody>
      </p:sp>
    </p:spTree>
    <p:extLst>
      <p:ext uri="{BB962C8B-B14F-4D97-AF65-F5344CB8AC3E}">
        <p14:creationId xmlns:p14="http://schemas.microsoft.com/office/powerpoint/2010/main" val="3598485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81B0E0-3845-444B-814C-936A8533BF68}"/>
              </a:ext>
            </a:extLst>
          </p:cNvPr>
          <p:cNvSpPr>
            <a:spLocks noGrp="1"/>
          </p:cNvSpPr>
          <p:nvPr>
            <p:ph type="title"/>
          </p:nvPr>
        </p:nvSpPr>
        <p:spPr/>
        <p:txBody>
          <a:bodyPr/>
          <a:lstStyle/>
          <a:p>
            <a:r>
              <a:rPr lang="ja-JP" altLang="en-US"/>
              <a:t>再帰回数による精度</a:t>
            </a:r>
            <a:r>
              <a:rPr lang="en-US" altLang="ja-JP" dirty="0"/>
              <a:t> | </a:t>
            </a:r>
            <a:r>
              <a:rPr lang="en-US" altLang="ja-JP" dirty="0" err="1"/>
              <a:t>Amacomp</a:t>
            </a:r>
            <a:endParaRPr kumimoji="1" lang="ja-JP" altLang="en-US"/>
          </a:p>
        </p:txBody>
      </p:sp>
      <p:pic>
        <p:nvPicPr>
          <p:cNvPr id="6" name="図 5">
            <a:extLst>
              <a:ext uri="{FF2B5EF4-FFF2-40B4-BE49-F238E27FC236}">
                <a16:creationId xmlns:a16="http://schemas.microsoft.com/office/drawing/2014/main" id="{37205B03-851A-6047-91DA-4E580C836E85}"/>
              </a:ext>
            </a:extLst>
          </p:cNvPr>
          <p:cNvPicPr>
            <a:picLocks noChangeAspect="1"/>
          </p:cNvPicPr>
          <p:nvPr/>
        </p:nvPicPr>
        <p:blipFill>
          <a:blip r:embed="rId3"/>
          <a:stretch>
            <a:fillRect/>
          </a:stretch>
        </p:blipFill>
        <p:spPr>
          <a:xfrm>
            <a:off x="97229" y="1763078"/>
            <a:ext cx="3993494" cy="2995120"/>
          </a:xfrm>
          <a:prstGeom prst="rect">
            <a:avLst/>
          </a:prstGeom>
        </p:spPr>
      </p:pic>
      <p:pic>
        <p:nvPicPr>
          <p:cNvPr id="8" name="図 7">
            <a:extLst>
              <a:ext uri="{FF2B5EF4-FFF2-40B4-BE49-F238E27FC236}">
                <a16:creationId xmlns:a16="http://schemas.microsoft.com/office/drawing/2014/main" id="{788AC0B9-7547-584D-9A3C-32CFB367C3BC}"/>
              </a:ext>
            </a:extLst>
          </p:cNvPr>
          <p:cNvPicPr>
            <a:picLocks noChangeAspect="1"/>
          </p:cNvPicPr>
          <p:nvPr/>
        </p:nvPicPr>
        <p:blipFill>
          <a:blip r:embed="rId4"/>
          <a:stretch>
            <a:fillRect/>
          </a:stretch>
        </p:blipFill>
        <p:spPr>
          <a:xfrm>
            <a:off x="3803067" y="1674997"/>
            <a:ext cx="4231639" cy="3173730"/>
          </a:xfrm>
          <a:prstGeom prst="rect">
            <a:avLst/>
          </a:prstGeom>
        </p:spPr>
      </p:pic>
      <p:pic>
        <p:nvPicPr>
          <p:cNvPr id="10" name="図 9">
            <a:extLst>
              <a:ext uri="{FF2B5EF4-FFF2-40B4-BE49-F238E27FC236}">
                <a16:creationId xmlns:a16="http://schemas.microsoft.com/office/drawing/2014/main" id="{04D1036B-F44C-6A4C-A0CA-3A70985B8B54}"/>
              </a:ext>
            </a:extLst>
          </p:cNvPr>
          <p:cNvPicPr>
            <a:picLocks noChangeAspect="1"/>
          </p:cNvPicPr>
          <p:nvPr/>
        </p:nvPicPr>
        <p:blipFill>
          <a:blip r:embed="rId5"/>
          <a:stretch>
            <a:fillRect/>
          </a:stretch>
        </p:blipFill>
        <p:spPr>
          <a:xfrm>
            <a:off x="7998941" y="1688241"/>
            <a:ext cx="4193059" cy="3144794"/>
          </a:xfrm>
          <a:prstGeom prst="rect">
            <a:avLst/>
          </a:prstGeom>
        </p:spPr>
      </p:pic>
      <p:sp>
        <p:nvSpPr>
          <p:cNvPr id="7" name="テキスト ボックス 6">
            <a:extLst>
              <a:ext uri="{FF2B5EF4-FFF2-40B4-BE49-F238E27FC236}">
                <a16:creationId xmlns:a16="http://schemas.microsoft.com/office/drawing/2014/main" id="{165F21FA-3F0C-1F43-A0F8-0C93C8A4901F}"/>
              </a:ext>
            </a:extLst>
          </p:cNvPr>
          <p:cNvSpPr txBox="1"/>
          <p:nvPr/>
        </p:nvSpPr>
        <p:spPr>
          <a:xfrm>
            <a:off x="431800" y="5765800"/>
            <a:ext cx="10922000" cy="646331"/>
          </a:xfrm>
          <a:prstGeom prst="rect">
            <a:avLst/>
          </a:prstGeom>
          <a:noFill/>
        </p:spPr>
        <p:txBody>
          <a:bodyPr wrap="square" rtlCol="0">
            <a:spAutoFit/>
          </a:bodyPr>
          <a:lstStyle/>
          <a:p>
            <a:r>
              <a:rPr kumimoji="1" lang="ja-JP" altLang="en-US"/>
              <a:t>欠損率が低い場合</a:t>
            </a:r>
            <a:r>
              <a:rPr kumimoji="1" lang="en-US" altLang="ja-JP" dirty="0"/>
              <a:t>(0.2,0.5)</a:t>
            </a:r>
            <a:r>
              <a:rPr kumimoji="1" lang="ja-JP" altLang="en-US"/>
              <a:t>には、再帰回数によって精度はほとんど変化しない</a:t>
            </a:r>
            <a:endParaRPr kumimoji="1" lang="en-US" altLang="ja-JP" dirty="0"/>
          </a:p>
          <a:p>
            <a:r>
              <a:rPr lang="ja-JP" altLang="en-US"/>
              <a:t>欠損率が高い場合</a:t>
            </a:r>
            <a:r>
              <a:rPr lang="en-US" altLang="ja-JP" dirty="0"/>
              <a:t>(0.8)</a:t>
            </a:r>
            <a:r>
              <a:rPr lang="ja-JP" altLang="en-US"/>
              <a:t>、</a:t>
            </a:r>
            <a:r>
              <a:rPr lang="en-US" altLang="ja-JP" dirty="0"/>
              <a:t>Structurally missing</a:t>
            </a:r>
            <a:r>
              <a:rPr lang="ja-JP" altLang="en-US"/>
              <a:t>において再帰回数が多いと精度が下がることも確認できた</a:t>
            </a:r>
            <a:endParaRPr kumimoji="1" lang="ja-JP" altLang="en-US"/>
          </a:p>
        </p:txBody>
      </p:sp>
      <p:sp>
        <p:nvSpPr>
          <p:cNvPr id="9" name="テキスト ボックス 8">
            <a:extLst>
              <a:ext uri="{FF2B5EF4-FFF2-40B4-BE49-F238E27FC236}">
                <a16:creationId xmlns:a16="http://schemas.microsoft.com/office/drawing/2014/main" id="{90BB65AD-B525-2F47-A520-5663BE23F8BD}"/>
              </a:ext>
            </a:extLst>
          </p:cNvPr>
          <p:cNvSpPr txBox="1"/>
          <p:nvPr/>
        </p:nvSpPr>
        <p:spPr>
          <a:xfrm>
            <a:off x="838200" y="4881604"/>
            <a:ext cx="2972289" cy="369332"/>
          </a:xfrm>
          <a:prstGeom prst="rect">
            <a:avLst/>
          </a:prstGeom>
          <a:noFill/>
        </p:spPr>
        <p:txBody>
          <a:bodyPr wrap="none" rtlCol="0">
            <a:spAutoFit/>
          </a:bodyPr>
          <a:lstStyle/>
          <a:p>
            <a:r>
              <a:rPr kumimoji="1" lang="en-US" altLang="ja-JP" dirty="0"/>
              <a:t>Uniform randomly missing</a:t>
            </a:r>
            <a:endParaRPr kumimoji="1" lang="ja-JP" altLang="en-US"/>
          </a:p>
        </p:txBody>
      </p:sp>
      <p:sp>
        <p:nvSpPr>
          <p:cNvPr id="11" name="テキスト ボックス 10">
            <a:extLst>
              <a:ext uri="{FF2B5EF4-FFF2-40B4-BE49-F238E27FC236}">
                <a16:creationId xmlns:a16="http://schemas.microsoft.com/office/drawing/2014/main" id="{91173980-B438-D14A-AF1C-E268B4C3F1A1}"/>
              </a:ext>
            </a:extLst>
          </p:cNvPr>
          <p:cNvSpPr txBox="1"/>
          <p:nvPr/>
        </p:nvSpPr>
        <p:spPr>
          <a:xfrm>
            <a:off x="4651534" y="4881604"/>
            <a:ext cx="2839239" cy="369332"/>
          </a:xfrm>
          <a:prstGeom prst="rect">
            <a:avLst/>
          </a:prstGeom>
          <a:noFill/>
        </p:spPr>
        <p:txBody>
          <a:bodyPr wrap="none" rtlCol="0">
            <a:spAutoFit/>
          </a:bodyPr>
          <a:lstStyle/>
          <a:p>
            <a:r>
              <a:rPr kumimoji="1" lang="en-US" altLang="ja-JP" dirty="0"/>
              <a:t>Biased randomly missing</a:t>
            </a:r>
            <a:endParaRPr kumimoji="1" lang="ja-JP" altLang="en-US"/>
          </a:p>
        </p:txBody>
      </p:sp>
      <p:sp>
        <p:nvSpPr>
          <p:cNvPr id="12" name="テキスト ボックス 11">
            <a:extLst>
              <a:ext uri="{FF2B5EF4-FFF2-40B4-BE49-F238E27FC236}">
                <a16:creationId xmlns:a16="http://schemas.microsoft.com/office/drawing/2014/main" id="{183FEF11-4078-B54F-AF04-28F615BA5809}"/>
              </a:ext>
            </a:extLst>
          </p:cNvPr>
          <p:cNvSpPr txBox="1"/>
          <p:nvPr/>
        </p:nvSpPr>
        <p:spPr>
          <a:xfrm>
            <a:off x="8912092" y="4857576"/>
            <a:ext cx="2292615" cy="369332"/>
          </a:xfrm>
          <a:prstGeom prst="rect">
            <a:avLst/>
          </a:prstGeom>
          <a:noFill/>
        </p:spPr>
        <p:txBody>
          <a:bodyPr wrap="none" rtlCol="0">
            <a:spAutoFit/>
          </a:bodyPr>
          <a:lstStyle/>
          <a:p>
            <a:r>
              <a:rPr kumimoji="1" lang="en-US" altLang="ja-JP" dirty="0"/>
              <a:t>Structurally missing</a:t>
            </a:r>
            <a:endParaRPr kumimoji="1" lang="ja-JP" altLang="en-US"/>
          </a:p>
        </p:txBody>
      </p:sp>
      <p:sp>
        <p:nvSpPr>
          <p:cNvPr id="3" name="スライド番号プレースホルダー 2">
            <a:extLst>
              <a:ext uri="{FF2B5EF4-FFF2-40B4-BE49-F238E27FC236}">
                <a16:creationId xmlns:a16="http://schemas.microsoft.com/office/drawing/2014/main" id="{87197A02-CDE3-9149-B19F-C9C7A148930E}"/>
              </a:ext>
            </a:extLst>
          </p:cNvPr>
          <p:cNvSpPr>
            <a:spLocks noGrp="1"/>
          </p:cNvSpPr>
          <p:nvPr>
            <p:ph type="sldNum" sz="quarter" idx="12"/>
          </p:nvPr>
        </p:nvSpPr>
        <p:spPr/>
        <p:txBody>
          <a:bodyPr/>
          <a:lstStyle/>
          <a:p>
            <a:fld id="{FA12595E-B1A9-9E4B-81EE-990832342503}" type="slidenum">
              <a:rPr kumimoji="1" lang="ja-JP" altLang="en-US" smtClean="0"/>
              <a:t>31</a:t>
            </a:fld>
            <a:endParaRPr kumimoji="1" lang="ja-JP" altLang="en-US"/>
          </a:p>
        </p:txBody>
      </p:sp>
    </p:spTree>
    <p:extLst>
      <p:ext uri="{BB962C8B-B14F-4D97-AF65-F5344CB8AC3E}">
        <p14:creationId xmlns:p14="http://schemas.microsoft.com/office/powerpoint/2010/main" val="4085539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AD37DB-C27A-BD46-9753-753D0156B47A}"/>
              </a:ext>
            </a:extLst>
          </p:cNvPr>
          <p:cNvSpPr>
            <a:spLocks noGrp="1"/>
          </p:cNvSpPr>
          <p:nvPr>
            <p:ph type="title"/>
          </p:nvPr>
        </p:nvSpPr>
        <p:spPr/>
        <p:txBody>
          <a:bodyPr/>
          <a:lstStyle/>
          <a:p>
            <a:r>
              <a:rPr kumimoji="1" lang="ja-JP" altLang="en-US"/>
              <a:t>リンク予測</a:t>
            </a:r>
            <a:r>
              <a:rPr kumimoji="1" lang="en-US" altLang="ja-JP" dirty="0"/>
              <a:t> | </a:t>
            </a:r>
            <a:r>
              <a:rPr kumimoji="1" lang="ja-JP" altLang="en-US"/>
              <a:t>実験の設定</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B85F50D-66EA-0542-8447-7D02E609B1DE}"/>
                  </a:ext>
                </a:extLst>
              </p:cNvPr>
              <p:cNvSpPr>
                <a:spLocks noGrp="1"/>
              </p:cNvSpPr>
              <p:nvPr>
                <p:ph idx="1"/>
              </p:nvPr>
            </p:nvSpPr>
            <p:spPr>
              <a:xfrm>
                <a:off x="838200" y="1825625"/>
                <a:ext cx="10515600" cy="4895850"/>
              </a:xfrm>
            </p:spPr>
            <p:txBody>
              <a:bodyPr>
                <a:normAutofit lnSpcReduction="10000"/>
              </a:bodyPr>
              <a:lstStyle/>
              <a:p>
                <a:r>
                  <a:rPr lang="ja-JP" altLang="en-US"/>
                  <a:t>データセット分割</a:t>
                </a:r>
                <a:endParaRPr lang="en-US" altLang="ja-JP" dirty="0"/>
              </a:p>
              <a:p>
                <a:pPr marL="457200" lvl="1" indent="0">
                  <a:buNone/>
                </a:pPr>
                <a:r>
                  <a:rPr lang="ja-JP" altLang="en-US" dirty="0"/>
                  <a:t>エッジをランダムに分割</a:t>
                </a:r>
                <a:endParaRPr lang="en-US" altLang="ja-JP" dirty="0"/>
              </a:p>
              <a:p>
                <a:pPr marL="457200" lvl="1" indent="0">
                  <a:buNone/>
                </a:pPr>
                <a:r>
                  <a:rPr lang="ja-JP" altLang="en-US" dirty="0"/>
                  <a:t>訓練／検証／テストエッジ </a:t>
                </a:r>
                <a:r>
                  <a:rPr lang="en-US" altLang="ja-JP" dirty="0"/>
                  <a:t>= 85%</a:t>
                </a:r>
                <a:r>
                  <a:rPr lang="ja-JP" altLang="en-US" dirty="0"/>
                  <a:t>／</a:t>
                </a:r>
                <a:r>
                  <a:rPr lang="en-US" altLang="ja-JP" dirty="0"/>
                  <a:t>5%</a:t>
                </a:r>
                <a:r>
                  <a:rPr lang="ja-JP" altLang="en-US" dirty="0"/>
                  <a:t>／</a:t>
                </a:r>
                <a:r>
                  <a:rPr lang="en-US" altLang="ja-JP" dirty="0"/>
                  <a:t>10%</a:t>
                </a:r>
              </a:p>
              <a:p>
                <a:r>
                  <a:rPr lang="ja-JP" altLang="en-US" dirty="0"/>
                  <a:t>比較手法</a:t>
                </a:r>
                <a:endParaRPr lang="en-US" altLang="ja-JP" dirty="0"/>
              </a:p>
              <a:p>
                <a:pPr marL="457200" lvl="1" indent="0">
                  <a:buNone/>
                </a:pPr>
                <a:r>
                  <a:rPr lang="ja-JP" altLang="en-US" dirty="0"/>
                  <a:t>代入法 </a:t>
                </a:r>
                <a:r>
                  <a:rPr lang="ja-JP" altLang="en-US"/>
                  <a:t>＋ </a:t>
                </a:r>
                <a:r>
                  <a:rPr lang="en-US" altLang="ja-JP" dirty="0"/>
                  <a:t>VGAE</a:t>
                </a:r>
                <a:r>
                  <a:rPr lang="ja-JP" altLang="en-US" dirty="0"/>
                  <a:t>（エンコーダ：</a:t>
                </a:r>
                <a:r>
                  <a:rPr lang="en-US" altLang="ja-JP" dirty="0"/>
                  <a:t>2</a:t>
                </a:r>
                <a:r>
                  <a:rPr lang="ja-JP" altLang="en-US" dirty="0"/>
                  <a:t>層</a:t>
                </a:r>
                <a:r>
                  <a:rPr lang="en-US" altLang="ja-JP" dirty="0"/>
                  <a:t>GCN</a:t>
                </a:r>
                <a:r>
                  <a:rPr lang="ja-JP" altLang="en-US" dirty="0"/>
                  <a:t>、デコーダ：</a:t>
                </a:r>
                <a:r>
                  <a:rPr lang="ja-JP" altLang="en-US"/>
                  <a:t>内積）</a:t>
                </a:r>
                <a:endParaRPr lang="en-US" altLang="ja-JP" dirty="0"/>
              </a:p>
              <a:p>
                <a:pPr marL="457200" lvl="1" indent="0">
                  <a:buNone/>
                </a:pPr>
                <a:r>
                  <a:rPr lang="ja-JP" altLang="en-US"/>
                  <a:t>直接法 ＋ </a:t>
                </a:r>
                <a:r>
                  <a:rPr lang="en-US" altLang="ja-JP" dirty="0"/>
                  <a:t>VGAE</a:t>
                </a:r>
                <a:r>
                  <a:rPr lang="ja-JP" altLang="en-US"/>
                  <a:t>（エンコーダ：</a:t>
                </a:r>
                <a:r>
                  <a:rPr lang="en-US" altLang="ja-JP" dirty="0"/>
                  <a:t>2</a:t>
                </a:r>
                <a:r>
                  <a:rPr lang="ja-JP" altLang="en-US"/>
                  <a:t>層</a:t>
                </a:r>
                <a:r>
                  <a:rPr lang="en-US" altLang="ja-JP" dirty="0"/>
                  <a:t>GCN</a:t>
                </a:r>
                <a:r>
                  <a:rPr lang="ja-JP" altLang="en-US"/>
                  <a:t>、デコーダ：内積）</a:t>
                </a:r>
                <a:endParaRPr lang="en-US" altLang="ja-JP" dirty="0"/>
              </a:p>
              <a:p>
                <a:r>
                  <a:rPr lang="ja-JP" altLang="en-US" dirty="0"/>
                  <a:t>モデル設定</a:t>
                </a:r>
                <a:endParaRPr lang="en-US" altLang="ja-JP" dirty="0"/>
              </a:p>
              <a:p>
                <a:pPr marL="457200" lvl="1" indent="0">
                  <a:buNone/>
                </a:pPr>
                <a:r>
                  <a:rPr lang="ja-JP" altLang="en-US" dirty="0"/>
                  <a:t>隠れ層の次元数 </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𝐷</m:t>
                        </m:r>
                      </m:e>
                      <m: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e>
                        </m:d>
                      </m:sup>
                    </m:sSup>
                    <m:r>
                      <a:rPr lang="en-US" altLang="ja-JP" b="0" i="1" smtClean="0">
                        <a:latin typeface="Cambria Math" panose="02040503050406030204" pitchFamily="18" charset="0"/>
                      </a:rPr>
                      <m:t>=32</m:t>
                    </m:r>
                  </m:oMath>
                </a14:m>
                <a:endParaRPr lang="en-US" altLang="ja-JP" dirty="0"/>
              </a:p>
              <a:p>
                <a:pPr marL="457200" lvl="1" indent="0">
                  <a:buNone/>
                </a:pPr>
                <a:r>
                  <a:rPr lang="ja-JP" altLang="en-US" dirty="0"/>
                  <a:t>潜在変数の次元数 </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𝐷</m:t>
                        </m:r>
                      </m:e>
                      <m: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e>
                        </m:d>
                      </m:sup>
                    </m:sSup>
                    <m:r>
                      <a:rPr lang="en-US" altLang="ja-JP" b="0" i="1" smtClean="0">
                        <a:latin typeface="Cambria Math" panose="02040503050406030204" pitchFamily="18" charset="0"/>
                      </a:rPr>
                      <m:t>=16</m:t>
                    </m:r>
                  </m:oMath>
                </a14:m>
                <a:endParaRPr lang="en-US" altLang="ja-JP" dirty="0"/>
              </a:p>
              <a:p>
                <a:r>
                  <a:rPr lang="ja-JP" altLang="en-US" dirty="0"/>
                  <a:t>評価指標</a:t>
                </a:r>
                <a:endParaRPr lang="en-US" altLang="ja-JP" dirty="0"/>
              </a:p>
              <a:p>
                <a:pPr marL="457200" lvl="1" indent="0">
                  <a:buNone/>
                </a:pPr>
                <a:r>
                  <a:rPr lang="en-US" altLang="ja-JP" dirty="0"/>
                  <a:t>AUC-ROC</a:t>
                </a:r>
                <a:r>
                  <a:rPr lang="ja-JP" altLang="en-US" dirty="0"/>
                  <a:t>スコア</a:t>
                </a:r>
                <a:endParaRPr lang="en-US" altLang="ja-JP" dirty="0"/>
              </a:p>
              <a:p>
                <a:pPr marL="457200" lvl="1" indent="0">
                  <a:buNone/>
                </a:pPr>
                <a:r>
                  <a:rPr lang="ja-JP" altLang="en-US" dirty="0"/>
                  <a:t>０</a:t>
                </a:r>
                <a:r>
                  <a:rPr lang="en-US" altLang="ja-JP" dirty="0"/>
                  <a:t>~100</a:t>
                </a:r>
                <a:r>
                  <a:rPr lang="ja-JP" altLang="en-US" dirty="0"/>
                  <a:t>、大きいほど精度が良い</a:t>
                </a:r>
                <a:endParaRPr kumimoji="1" lang="ja-JP" altLang="en-US"/>
              </a:p>
            </p:txBody>
          </p:sp>
        </mc:Choice>
        <mc:Fallback xmlns="">
          <p:sp>
            <p:nvSpPr>
              <p:cNvPr id="3" name="コンテンツ プレースホルダー 2">
                <a:extLst>
                  <a:ext uri="{FF2B5EF4-FFF2-40B4-BE49-F238E27FC236}">
                    <a16:creationId xmlns:a16="http://schemas.microsoft.com/office/drawing/2014/main" id="{4B85F50D-66EA-0542-8447-7D02E609B1DE}"/>
                  </a:ext>
                </a:extLst>
              </p:cNvPr>
              <p:cNvSpPr>
                <a:spLocks noGrp="1" noRot="1" noChangeAspect="1" noMove="1" noResize="1" noEditPoints="1" noAdjustHandles="1" noChangeArrowheads="1" noChangeShapeType="1" noTextEdit="1"/>
              </p:cNvSpPr>
              <p:nvPr>
                <p:ph idx="1"/>
              </p:nvPr>
            </p:nvSpPr>
            <p:spPr>
              <a:xfrm>
                <a:off x="838200" y="1825625"/>
                <a:ext cx="10515600" cy="4895850"/>
              </a:xfrm>
              <a:blipFill>
                <a:blip r:embed="rId3"/>
                <a:stretch>
                  <a:fillRect l="-965" t="-3117"/>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1739167-DC4B-C741-9283-8CC9B6D2C140}"/>
              </a:ext>
            </a:extLst>
          </p:cNvPr>
          <p:cNvSpPr>
            <a:spLocks noGrp="1"/>
          </p:cNvSpPr>
          <p:nvPr>
            <p:ph type="sldNum" sz="quarter" idx="12"/>
          </p:nvPr>
        </p:nvSpPr>
        <p:spPr/>
        <p:txBody>
          <a:bodyPr/>
          <a:lstStyle/>
          <a:p>
            <a:fld id="{FA12595E-B1A9-9E4B-81EE-990832342503}" type="slidenum">
              <a:rPr kumimoji="1" lang="ja-JP" altLang="en-US" smtClean="0"/>
              <a:t>32</a:t>
            </a:fld>
            <a:endParaRPr kumimoji="1" lang="ja-JP" altLang="en-US"/>
          </a:p>
        </p:txBody>
      </p:sp>
    </p:spTree>
    <p:extLst>
      <p:ext uri="{BB962C8B-B14F-4D97-AF65-F5344CB8AC3E}">
        <p14:creationId xmlns:p14="http://schemas.microsoft.com/office/powerpoint/2010/main" val="3166860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ECA6F88-15D6-0349-8CAA-5543152507F0}"/>
              </a:ext>
            </a:extLst>
          </p:cNvPr>
          <p:cNvPicPr>
            <a:picLocks noChangeAspect="1"/>
          </p:cNvPicPr>
          <p:nvPr/>
        </p:nvPicPr>
        <p:blipFill>
          <a:blip r:embed="rId3"/>
          <a:stretch>
            <a:fillRect/>
          </a:stretch>
        </p:blipFill>
        <p:spPr>
          <a:xfrm>
            <a:off x="733425" y="1208086"/>
            <a:ext cx="2936875" cy="4405313"/>
          </a:xfrm>
          <a:prstGeom prst="rect">
            <a:avLst/>
          </a:prstGeom>
        </p:spPr>
      </p:pic>
      <p:pic>
        <p:nvPicPr>
          <p:cNvPr id="7" name="図 6">
            <a:extLst>
              <a:ext uri="{FF2B5EF4-FFF2-40B4-BE49-F238E27FC236}">
                <a16:creationId xmlns:a16="http://schemas.microsoft.com/office/drawing/2014/main" id="{F95128A4-191B-4840-AB8B-3A8D7B574675}"/>
              </a:ext>
            </a:extLst>
          </p:cNvPr>
          <p:cNvPicPr>
            <a:picLocks noChangeAspect="1"/>
          </p:cNvPicPr>
          <p:nvPr/>
        </p:nvPicPr>
        <p:blipFill>
          <a:blip r:embed="rId4"/>
          <a:stretch>
            <a:fillRect/>
          </a:stretch>
        </p:blipFill>
        <p:spPr>
          <a:xfrm>
            <a:off x="4345516" y="1158873"/>
            <a:ext cx="2969683" cy="4454526"/>
          </a:xfrm>
          <a:prstGeom prst="rect">
            <a:avLst/>
          </a:prstGeom>
        </p:spPr>
      </p:pic>
      <p:pic>
        <p:nvPicPr>
          <p:cNvPr id="9" name="図 8">
            <a:extLst>
              <a:ext uri="{FF2B5EF4-FFF2-40B4-BE49-F238E27FC236}">
                <a16:creationId xmlns:a16="http://schemas.microsoft.com/office/drawing/2014/main" id="{9260D057-CC03-A549-987A-F57ED487454D}"/>
              </a:ext>
            </a:extLst>
          </p:cNvPr>
          <p:cNvPicPr>
            <a:picLocks noChangeAspect="1"/>
          </p:cNvPicPr>
          <p:nvPr/>
        </p:nvPicPr>
        <p:blipFill>
          <a:blip r:embed="rId5"/>
          <a:stretch>
            <a:fillRect/>
          </a:stretch>
        </p:blipFill>
        <p:spPr>
          <a:xfrm>
            <a:off x="7990415" y="1237455"/>
            <a:ext cx="2897715" cy="4346573"/>
          </a:xfrm>
          <a:prstGeom prst="rect">
            <a:avLst/>
          </a:prstGeom>
        </p:spPr>
      </p:pic>
      <p:sp>
        <p:nvSpPr>
          <p:cNvPr id="2" name="タイトル 1">
            <a:extLst>
              <a:ext uri="{FF2B5EF4-FFF2-40B4-BE49-F238E27FC236}">
                <a16:creationId xmlns:a16="http://schemas.microsoft.com/office/drawing/2014/main" id="{52298DDB-D551-EE4C-94B6-73A7EDA7A09B}"/>
              </a:ext>
            </a:extLst>
          </p:cNvPr>
          <p:cNvSpPr>
            <a:spLocks noGrp="1"/>
          </p:cNvSpPr>
          <p:nvPr>
            <p:ph type="title"/>
          </p:nvPr>
        </p:nvSpPr>
        <p:spPr/>
        <p:txBody>
          <a:bodyPr/>
          <a:lstStyle/>
          <a:p>
            <a:r>
              <a:rPr kumimoji="1" lang="ja-JP" altLang="en-US"/>
              <a:t>リンク予測</a:t>
            </a:r>
            <a:r>
              <a:rPr kumimoji="1" lang="en-US" altLang="ja-JP" dirty="0"/>
              <a:t> | Cora</a:t>
            </a:r>
            <a:endParaRPr kumimoji="1" lang="ja-JP" altLang="en-US"/>
          </a:p>
        </p:txBody>
      </p:sp>
      <p:sp>
        <p:nvSpPr>
          <p:cNvPr id="3" name="テキスト ボックス 2">
            <a:extLst>
              <a:ext uri="{FF2B5EF4-FFF2-40B4-BE49-F238E27FC236}">
                <a16:creationId xmlns:a16="http://schemas.microsoft.com/office/drawing/2014/main" id="{5CD67EF1-BEBB-194C-9DC3-BB433D8D71AC}"/>
              </a:ext>
            </a:extLst>
          </p:cNvPr>
          <p:cNvSpPr txBox="1"/>
          <p:nvPr/>
        </p:nvSpPr>
        <p:spPr>
          <a:xfrm>
            <a:off x="838200" y="6019800"/>
            <a:ext cx="9474200" cy="646331"/>
          </a:xfrm>
          <a:prstGeom prst="rect">
            <a:avLst/>
          </a:prstGeom>
          <a:noFill/>
        </p:spPr>
        <p:txBody>
          <a:bodyPr wrap="square" rtlCol="0">
            <a:spAutoFit/>
          </a:bodyPr>
          <a:lstStyle/>
          <a:p>
            <a:r>
              <a:rPr kumimoji="1" lang="ja-JP" altLang="en-US"/>
              <a:t>全体的な結果としては提案手法の精度はあまり高くない</a:t>
            </a:r>
            <a:endParaRPr kumimoji="1" lang="en-US" altLang="ja-JP" dirty="0"/>
          </a:p>
          <a:p>
            <a:r>
              <a:rPr lang="ja-JP" altLang="en-US"/>
              <a:t>欠損率</a:t>
            </a:r>
            <a:r>
              <a:rPr lang="en-US" altLang="ja-JP" dirty="0"/>
              <a:t>90%</a:t>
            </a:r>
            <a:r>
              <a:rPr lang="ja-JP" altLang="en-US"/>
              <a:t>の場合に全ての欠損パターンで提案手法</a:t>
            </a:r>
            <a:r>
              <a:rPr lang="en-US" altLang="ja-JP" dirty="0" err="1"/>
              <a:t>GCN_recursive</a:t>
            </a:r>
            <a:r>
              <a:rPr lang="ja-JP" altLang="en-US"/>
              <a:t>が最も高精度</a:t>
            </a:r>
            <a:endParaRPr kumimoji="1" lang="ja-JP" altLang="en-US"/>
          </a:p>
        </p:txBody>
      </p:sp>
      <p:sp>
        <p:nvSpPr>
          <p:cNvPr id="4" name="スライド番号プレースホルダー 3">
            <a:extLst>
              <a:ext uri="{FF2B5EF4-FFF2-40B4-BE49-F238E27FC236}">
                <a16:creationId xmlns:a16="http://schemas.microsoft.com/office/drawing/2014/main" id="{0B113A6D-3D33-7645-8AA6-3EBE150F1C93}"/>
              </a:ext>
            </a:extLst>
          </p:cNvPr>
          <p:cNvSpPr>
            <a:spLocks noGrp="1"/>
          </p:cNvSpPr>
          <p:nvPr>
            <p:ph type="sldNum" sz="quarter" idx="12"/>
          </p:nvPr>
        </p:nvSpPr>
        <p:spPr/>
        <p:txBody>
          <a:bodyPr/>
          <a:lstStyle/>
          <a:p>
            <a:fld id="{FA12595E-B1A9-9E4B-81EE-990832342503}" type="slidenum">
              <a:rPr kumimoji="1" lang="ja-JP" altLang="en-US" smtClean="0"/>
              <a:t>33</a:t>
            </a:fld>
            <a:endParaRPr kumimoji="1" lang="ja-JP" altLang="en-US"/>
          </a:p>
        </p:txBody>
      </p:sp>
    </p:spTree>
    <p:extLst>
      <p:ext uri="{BB962C8B-B14F-4D97-AF65-F5344CB8AC3E}">
        <p14:creationId xmlns:p14="http://schemas.microsoft.com/office/powerpoint/2010/main" val="304728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FB80CCC-338F-2147-8323-6ED52890FCED}"/>
              </a:ext>
            </a:extLst>
          </p:cNvPr>
          <p:cNvPicPr>
            <a:picLocks noChangeAspect="1"/>
          </p:cNvPicPr>
          <p:nvPr/>
        </p:nvPicPr>
        <p:blipFill>
          <a:blip r:embed="rId2"/>
          <a:stretch>
            <a:fillRect/>
          </a:stretch>
        </p:blipFill>
        <p:spPr>
          <a:xfrm>
            <a:off x="560173" y="1010163"/>
            <a:ext cx="3233351" cy="4850027"/>
          </a:xfrm>
          <a:prstGeom prst="rect">
            <a:avLst/>
          </a:prstGeom>
        </p:spPr>
      </p:pic>
      <p:pic>
        <p:nvPicPr>
          <p:cNvPr id="7" name="図 6">
            <a:extLst>
              <a:ext uri="{FF2B5EF4-FFF2-40B4-BE49-F238E27FC236}">
                <a16:creationId xmlns:a16="http://schemas.microsoft.com/office/drawing/2014/main" id="{E48C13D8-A56C-5147-9641-9285C3377163}"/>
              </a:ext>
            </a:extLst>
          </p:cNvPr>
          <p:cNvPicPr>
            <a:picLocks noChangeAspect="1"/>
          </p:cNvPicPr>
          <p:nvPr/>
        </p:nvPicPr>
        <p:blipFill>
          <a:blip r:embed="rId3"/>
          <a:stretch>
            <a:fillRect/>
          </a:stretch>
        </p:blipFill>
        <p:spPr>
          <a:xfrm>
            <a:off x="4341340" y="1010163"/>
            <a:ext cx="3233352" cy="4850028"/>
          </a:xfrm>
          <a:prstGeom prst="rect">
            <a:avLst/>
          </a:prstGeom>
        </p:spPr>
      </p:pic>
      <p:pic>
        <p:nvPicPr>
          <p:cNvPr id="9" name="図 8">
            <a:extLst>
              <a:ext uri="{FF2B5EF4-FFF2-40B4-BE49-F238E27FC236}">
                <a16:creationId xmlns:a16="http://schemas.microsoft.com/office/drawing/2014/main" id="{F58F23CE-E03C-D549-B1B4-35AC0D7909D7}"/>
              </a:ext>
            </a:extLst>
          </p:cNvPr>
          <p:cNvPicPr>
            <a:picLocks noChangeAspect="1"/>
          </p:cNvPicPr>
          <p:nvPr/>
        </p:nvPicPr>
        <p:blipFill>
          <a:blip r:embed="rId4"/>
          <a:stretch>
            <a:fillRect/>
          </a:stretch>
        </p:blipFill>
        <p:spPr>
          <a:xfrm>
            <a:off x="8122508" y="1010163"/>
            <a:ext cx="3233351" cy="4850027"/>
          </a:xfrm>
          <a:prstGeom prst="rect">
            <a:avLst/>
          </a:prstGeom>
        </p:spPr>
      </p:pic>
      <p:sp>
        <p:nvSpPr>
          <p:cNvPr id="2" name="タイトル 1">
            <a:extLst>
              <a:ext uri="{FF2B5EF4-FFF2-40B4-BE49-F238E27FC236}">
                <a16:creationId xmlns:a16="http://schemas.microsoft.com/office/drawing/2014/main" id="{3F86E3B5-05D8-1645-B59C-556ABEAE5EC6}"/>
              </a:ext>
            </a:extLst>
          </p:cNvPr>
          <p:cNvSpPr>
            <a:spLocks noGrp="1"/>
          </p:cNvSpPr>
          <p:nvPr>
            <p:ph type="title"/>
          </p:nvPr>
        </p:nvSpPr>
        <p:spPr/>
        <p:txBody>
          <a:bodyPr/>
          <a:lstStyle/>
          <a:p>
            <a:r>
              <a:rPr kumimoji="1" lang="ja-JP" altLang="en-US"/>
              <a:t>リンク予測</a:t>
            </a:r>
            <a:r>
              <a:rPr kumimoji="1" lang="en-US" altLang="ja-JP" dirty="0"/>
              <a:t> | </a:t>
            </a:r>
            <a:r>
              <a:rPr kumimoji="1" lang="en-US" altLang="ja-JP" dirty="0" err="1"/>
              <a:t>Citeseer</a:t>
            </a:r>
            <a:endParaRPr kumimoji="1" lang="ja-JP" altLang="en-US"/>
          </a:p>
        </p:txBody>
      </p:sp>
      <p:sp>
        <p:nvSpPr>
          <p:cNvPr id="6" name="テキスト ボックス 5">
            <a:extLst>
              <a:ext uri="{FF2B5EF4-FFF2-40B4-BE49-F238E27FC236}">
                <a16:creationId xmlns:a16="http://schemas.microsoft.com/office/drawing/2014/main" id="{FF317340-37EA-644D-B2E0-A089AFDB5BA7}"/>
              </a:ext>
            </a:extLst>
          </p:cNvPr>
          <p:cNvSpPr txBox="1"/>
          <p:nvPr/>
        </p:nvSpPr>
        <p:spPr>
          <a:xfrm>
            <a:off x="838200" y="6019800"/>
            <a:ext cx="9722476" cy="646331"/>
          </a:xfrm>
          <a:prstGeom prst="rect">
            <a:avLst/>
          </a:prstGeom>
          <a:noFill/>
        </p:spPr>
        <p:txBody>
          <a:bodyPr wrap="square" rtlCol="0">
            <a:spAutoFit/>
          </a:bodyPr>
          <a:lstStyle/>
          <a:p>
            <a:r>
              <a:rPr kumimoji="1" lang="ja-JP" altLang="en-US"/>
              <a:t>全体的な結果としては提案手法の精度はあまり高くない</a:t>
            </a:r>
            <a:endParaRPr kumimoji="1" lang="en-US" altLang="ja-JP" dirty="0"/>
          </a:p>
          <a:p>
            <a:r>
              <a:rPr lang="ja-JP" altLang="en-US"/>
              <a:t>欠損率</a:t>
            </a:r>
            <a:r>
              <a:rPr lang="en-US" altLang="ja-JP" dirty="0"/>
              <a:t>90%</a:t>
            </a:r>
            <a:r>
              <a:rPr lang="ja-JP" altLang="en-US"/>
              <a:t>の場合に</a:t>
            </a:r>
            <a:r>
              <a:rPr lang="en-US" altLang="ja-JP" dirty="0"/>
              <a:t>Structurally missing</a:t>
            </a:r>
            <a:r>
              <a:rPr lang="ja-JP" altLang="en-US"/>
              <a:t>のパターンで提案手法</a:t>
            </a:r>
            <a:r>
              <a:rPr lang="en-US" altLang="ja-JP" dirty="0" err="1"/>
              <a:t>GCN_recursive</a:t>
            </a:r>
            <a:r>
              <a:rPr lang="ja-JP" altLang="en-US"/>
              <a:t>が最も高精度</a:t>
            </a:r>
            <a:endParaRPr kumimoji="1" lang="ja-JP" altLang="en-US"/>
          </a:p>
        </p:txBody>
      </p:sp>
      <p:sp>
        <p:nvSpPr>
          <p:cNvPr id="3" name="スライド番号プレースホルダー 2">
            <a:extLst>
              <a:ext uri="{FF2B5EF4-FFF2-40B4-BE49-F238E27FC236}">
                <a16:creationId xmlns:a16="http://schemas.microsoft.com/office/drawing/2014/main" id="{4AF307E9-A719-1D44-9DD4-08E123388FE2}"/>
              </a:ext>
            </a:extLst>
          </p:cNvPr>
          <p:cNvSpPr>
            <a:spLocks noGrp="1"/>
          </p:cNvSpPr>
          <p:nvPr>
            <p:ph type="sldNum" sz="quarter" idx="12"/>
          </p:nvPr>
        </p:nvSpPr>
        <p:spPr/>
        <p:txBody>
          <a:bodyPr/>
          <a:lstStyle/>
          <a:p>
            <a:fld id="{FA12595E-B1A9-9E4B-81EE-990832342503}" type="slidenum">
              <a:rPr kumimoji="1" lang="ja-JP" altLang="en-US" smtClean="0"/>
              <a:t>34</a:t>
            </a:fld>
            <a:endParaRPr kumimoji="1" lang="ja-JP" altLang="en-US"/>
          </a:p>
        </p:txBody>
      </p:sp>
    </p:spTree>
    <p:extLst>
      <p:ext uri="{BB962C8B-B14F-4D97-AF65-F5344CB8AC3E}">
        <p14:creationId xmlns:p14="http://schemas.microsoft.com/office/powerpoint/2010/main" val="1774603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68694C-599D-0D46-AB62-770CD15C875E}"/>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3D5DE8BA-7A54-A84D-BE92-FA0986B8F088}"/>
              </a:ext>
            </a:extLst>
          </p:cNvPr>
          <p:cNvSpPr>
            <a:spLocks noGrp="1"/>
          </p:cNvSpPr>
          <p:nvPr>
            <p:ph idx="1"/>
          </p:nvPr>
        </p:nvSpPr>
        <p:spPr>
          <a:xfrm>
            <a:off x="838200" y="1825625"/>
            <a:ext cx="10987216" cy="4328040"/>
          </a:xfrm>
        </p:spPr>
        <p:txBody>
          <a:bodyPr>
            <a:noAutofit/>
          </a:bodyPr>
          <a:lstStyle/>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グラフデータと既存手法</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欠損値を含むグラフ</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提案手法</a:t>
            </a:r>
            <a:endParaRPr lang="en-US" altLang="ja-JP" sz="3200" dirty="0">
              <a:solidFill>
                <a:schemeClr val="bg2">
                  <a:lumMod val="90000"/>
                </a:schemeClr>
              </a:solidFill>
            </a:endParaRPr>
          </a:p>
          <a:p>
            <a:pPr lvl="1"/>
            <a:r>
              <a:rPr lang="en-US" altLang="ja-JP" sz="3200" dirty="0">
                <a:solidFill>
                  <a:schemeClr val="bg2">
                    <a:lumMod val="90000"/>
                  </a:schemeClr>
                </a:solidFill>
              </a:rPr>
              <a:t>GCN</a:t>
            </a:r>
            <a:r>
              <a:rPr lang="ja-JP" altLang="en-US" sz="3200">
                <a:solidFill>
                  <a:schemeClr val="bg2">
                    <a:lumMod val="90000"/>
                  </a:schemeClr>
                </a:solidFill>
              </a:rPr>
              <a:t>を拡張し、</a:t>
            </a:r>
            <a:r>
              <a:rPr lang="en-US" altLang="ja-JP" sz="3200" dirty="0" err="1">
                <a:solidFill>
                  <a:schemeClr val="bg2">
                    <a:lumMod val="90000"/>
                  </a:schemeClr>
                </a:solidFill>
              </a:rPr>
              <a:t>GCN_neighbor</a:t>
            </a:r>
            <a:r>
              <a:rPr lang="ja-JP" altLang="en-US" sz="3200">
                <a:solidFill>
                  <a:schemeClr val="bg2">
                    <a:lumMod val="90000"/>
                  </a:schemeClr>
                </a:solidFill>
              </a:rPr>
              <a:t>、</a:t>
            </a:r>
            <a:r>
              <a:rPr lang="en-US" altLang="ja-JP" sz="3200" dirty="0" err="1">
                <a:solidFill>
                  <a:schemeClr val="bg2">
                    <a:lumMod val="90000"/>
                  </a:schemeClr>
                </a:solidFill>
              </a:rPr>
              <a:t>GCN_recursive</a:t>
            </a:r>
            <a:r>
              <a:rPr lang="ja-JP" altLang="en-US" sz="3200">
                <a:solidFill>
                  <a:schemeClr val="bg2">
                    <a:lumMod val="90000"/>
                  </a:schemeClr>
                </a:solidFill>
              </a:rPr>
              <a:t>を提案</a:t>
            </a:r>
            <a:endParaRPr lang="en-US" altLang="ja-JP" sz="3200" dirty="0">
              <a:solidFill>
                <a:schemeClr val="bg2">
                  <a:lumMod val="90000"/>
                </a:schemeClr>
              </a:solidFill>
            </a:endParaRPr>
          </a:p>
          <a:p>
            <a:pPr marL="514350" indent="-514350">
              <a:buFont typeface="+mj-lt"/>
              <a:buAutoNum type="arabicPeriod"/>
            </a:pPr>
            <a:r>
              <a:rPr lang="en-US" altLang="ja-JP" sz="3200" dirty="0">
                <a:solidFill>
                  <a:schemeClr val="bg2">
                    <a:lumMod val="90000"/>
                  </a:schemeClr>
                </a:solidFill>
              </a:rPr>
              <a:t> </a:t>
            </a:r>
            <a:r>
              <a:rPr lang="ja-JP" altLang="en-US" sz="3200">
                <a:solidFill>
                  <a:schemeClr val="bg2">
                    <a:lumMod val="90000"/>
                  </a:schemeClr>
                </a:solidFill>
              </a:rPr>
              <a:t>実験</a:t>
            </a:r>
            <a:endParaRPr lang="en-US" altLang="ja-JP" sz="3200" dirty="0">
              <a:solidFill>
                <a:schemeClr val="bg2">
                  <a:lumMod val="90000"/>
                </a:schemeClr>
              </a:solidFill>
            </a:endParaRPr>
          </a:p>
          <a:p>
            <a:pPr lvl="1"/>
            <a:r>
              <a:rPr lang="ja-JP" altLang="en-US" sz="3200">
                <a:solidFill>
                  <a:schemeClr val="bg2">
                    <a:lumMod val="90000"/>
                  </a:schemeClr>
                </a:solidFill>
              </a:rPr>
              <a:t>ノード分類とリンク予測の</a:t>
            </a:r>
            <a:r>
              <a:rPr lang="en-US" altLang="ja-JP" sz="3200" dirty="0">
                <a:solidFill>
                  <a:schemeClr val="bg2">
                    <a:lumMod val="90000"/>
                  </a:schemeClr>
                </a:solidFill>
              </a:rPr>
              <a:t>2</a:t>
            </a:r>
            <a:r>
              <a:rPr lang="ja-JP" altLang="en-US" sz="3200">
                <a:solidFill>
                  <a:schemeClr val="bg2">
                    <a:lumMod val="90000"/>
                  </a:schemeClr>
                </a:solidFill>
              </a:rPr>
              <a:t>つのタスクでの実験</a:t>
            </a:r>
            <a:endParaRPr lang="en-US" altLang="ja-JP" sz="3200" dirty="0">
              <a:solidFill>
                <a:schemeClr val="bg2">
                  <a:lumMod val="90000"/>
                </a:schemeClr>
              </a:solidFill>
            </a:endParaRPr>
          </a:p>
          <a:p>
            <a:pPr marL="514350" indent="-514350">
              <a:buFont typeface="+mj-lt"/>
              <a:buAutoNum type="arabicPeriod"/>
            </a:pPr>
            <a:r>
              <a:rPr lang="en-US" altLang="ja-JP" sz="3200" dirty="0"/>
              <a:t> </a:t>
            </a:r>
            <a:r>
              <a:rPr lang="ja-JP" altLang="en-US" sz="3200"/>
              <a:t>結論と今後の課題</a:t>
            </a:r>
            <a:endParaRPr lang="en-US" altLang="ja-JP" sz="3200" dirty="0"/>
          </a:p>
        </p:txBody>
      </p:sp>
      <p:sp>
        <p:nvSpPr>
          <p:cNvPr id="4" name="スライド番号プレースホルダー 3">
            <a:extLst>
              <a:ext uri="{FF2B5EF4-FFF2-40B4-BE49-F238E27FC236}">
                <a16:creationId xmlns:a16="http://schemas.microsoft.com/office/drawing/2014/main" id="{21BCAF1C-A1C6-F549-8441-B8C5CD76A50F}"/>
              </a:ext>
            </a:extLst>
          </p:cNvPr>
          <p:cNvSpPr>
            <a:spLocks noGrp="1"/>
          </p:cNvSpPr>
          <p:nvPr>
            <p:ph type="sldNum" sz="quarter" idx="12"/>
          </p:nvPr>
        </p:nvSpPr>
        <p:spPr/>
        <p:txBody>
          <a:bodyPr/>
          <a:lstStyle/>
          <a:p>
            <a:fld id="{FA12595E-B1A9-9E4B-81EE-990832342503}" type="slidenum">
              <a:rPr kumimoji="1" lang="ja-JP" altLang="en-US" smtClean="0"/>
              <a:t>35</a:t>
            </a:fld>
            <a:endParaRPr kumimoji="1" lang="ja-JP" altLang="en-US"/>
          </a:p>
        </p:txBody>
      </p:sp>
    </p:spTree>
    <p:extLst>
      <p:ext uri="{BB962C8B-B14F-4D97-AF65-F5344CB8AC3E}">
        <p14:creationId xmlns:p14="http://schemas.microsoft.com/office/powerpoint/2010/main" val="2472571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38D0D8-02F2-164D-9550-8D215A99540B}"/>
              </a:ext>
            </a:extLst>
          </p:cNvPr>
          <p:cNvSpPr>
            <a:spLocks noGrp="1"/>
          </p:cNvSpPr>
          <p:nvPr>
            <p:ph type="title"/>
          </p:nvPr>
        </p:nvSpPr>
        <p:spPr/>
        <p:txBody>
          <a:bodyPr/>
          <a:lstStyle/>
          <a:p>
            <a:r>
              <a:rPr kumimoji="1" lang="ja-JP" altLang="en-US"/>
              <a:t>結論と今後の課題</a:t>
            </a:r>
          </a:p>
        </p:txBody>
      </p:sp>
      <p:sp>
        <p:nvSpPr>
          <p:cNvPr id="3" name="コンテンツ プレースホルダー 2">
            <a:extLst>
              <a:ext uri="{FF2B5EF4-FFF2-40B4-BE49-F238E27FC236}">
                <a16:creationId xmlns:a16="http://schemas.microsoft.com/office/drawing/2014/main" id="{8312ADA1-8C00-6F49-96AA-AC29EEE649E5}"/>
              </a:ext>
            </a:extLst>
          </p:cNvPr>
          <p:cNvSpPr>
            <a:spLocks noGrp="1"/>
          </p:cNvSpPr>
          <p:nvPr>
            <p:ph idx="1"/>
          </p:nvPr>
        </p:nvSpPr>
        <p:spPr>
          <a:xfrm>
            <a:off x="838200" y="1825625"/>
            <a:ext cx="11353800" cy="4351338"/>
          </a:xfrm>
        </p:spPr>
        <p:txBody>
          <a:bodyPr>
            <a:normAutofit/>
          </a:bodyPr>
          <a:lstStyle/>
          <a:p>
            <a:r>
              <a:rPr kumimoji="1" lang="ja-JP" altLang="en-US"/>
              <a:t>結論</a:t>
            </a:r>
            <a:endParaRPr kumimoji="1" lang="en-US" altLang="ja-JP" dirty="0"/>
          </a:p>
          <a:p>
            <a:pPr marL="742950" lvl="1" indent="-285750">
              <a:spcAft>
                <a:spcPts val="900"/>
              </a:spcAft>
            </a:pPr>
            <a:r>
              <a:rPr lang="ja-JP" altLang="en-US" sz="2000"/>
              <a:t>提案手法はグラフ構造を用いて欠損値を補完する手法である。</a:t>
            </a:r>
            <a:endParaRPr lang="en-US" altLang="ja-JP" sz="2000" dirty="0"/>
          </a:p>
          <a:p>
            <a:pPr marL="742950" lvl="1" indent="-285750">
              <a:spcAft>
                <a:spcPts val="900"/>
              </a:spcAft>
            </a:pPr>
            <a:r>
              <a:rPr lang="ja-JP" altLang="en-US" sz="2000"/>
              <a:t>半教師ありノード分類とリンク予測の実験を</a:t>
            </a:r>
            <a:r>
              <a:rPr lang="en-US" altLang="ja-JP" sz="2000" dirty="0"/>
              <a:t>4</a:t>
            </a:r>
            <a:r>
              <a:rPr lang="ja-JP" altLang="en-US" sz="2000"/>
              <a:t>つのデータセットを用いて実施した。</a:t>
            </a:r>
            <a:endParaRPr lang="en-US" altLang="ja-JP" sz="2000" dirty="0"/>
          </a:p>
          <a:p>
            <a:pPr marL="742950" lvl="1" indent="-285750">
              <a:spcAft>
                <a:spcPts val="900"/>
              </a:spcAft>
            </a:pPr>
            <a:r>
              <a:rPr lang="ja-JP" altLang="en-US" sz="2000"/>
              <a:t>特に欠損率が高い場合に提案手法は高い精度を示すことを確認した。</a:t>
            </a:r>
            <a:endParaRPr lang="en-US" altLang="ja-JP" sz="2000" dirty="0"/>
          </a:p>
          <a:p>
            <a:pPr marL="742950" lvl="1" indent="-285750">
              <a:spcAft>
                <a:spcPts val="900"/>
              </a:spcAft>
            </a:pPr>
            <a:endParaRPr lang="en-US" altLang="ja-JP" sz="2000" dirty="0"/>
          </a:p>
          <a:p>
            <a:r>
              <a:rPr kumimoji="1" lang="ja-JP" altLang="en-US"/>
              <a:t>今後の課題</a:t>
            </a:r>
            <a:endParaRPr kumimoji="1" lang="en-US" altLang="ja-JP" dirty="0"/>
          </a:p>
          <a:p>
            <a:pPr marL="742950" lvl="1" indent="-285750">
              <a:spcAft>
                <a:spcPts val="900"/>
              </a:spcAft>
            </a:pPr>
            <a:r>
              <a:rPr lang="ja-JP" altLang="en-US" sz="2000">
                <a:latin typeface="IPAexMincho"/>
              </a:rPr>
              <a:t>欠損値補完の異なる方法の模索</a:t>
            </a:r>
            <a:endParaRPr lang="en-US" altLang="ja-JP" sz="2000" dirty="0">
              <a:latin typeface="IPAexMincho"/>
            </a:endParaRPr>
          </a:p>
          <a:p>
            <a:pPr marL="742950" lvl="1" indent="-285750">
              <a:spcAft>
                <a:spcPts val="900"/>
              </a:spcAft>
            </a:pPr>
            <a:r>
              <a:rPr lang="ja-JP" altLang="en-US" sz="2000">
                <a:latin typeface="IPAexMincho"/>
              </a:rPr>
              <a:t>特徴量別の値の関係の考慮</a:t>
            </a:r>
            <a:endParaRPr lang="en-US" altLang="ja-JP" sz="2000" dirty="0">
              <a:latin typeface="IPAexMincho"/>
            </a:endParaRPr>
          </a:p>
          <a:p>
            <a:pPr marL="742950" lvl="1" indent="-285750">
              <a:spcAft>
                <a:spcPts val="900"/>
              </a:spcAft>
            </a:pPr>
            <a:r>
              <a:rPr lang="en-US" altLang="ja-JP" sz="2000" dirty="0"/>
              <a:t>Missing not at random (MNAR)</a:t>
            </a:r>
            <a:r>
              <a:rPr lang="ja-JP" altLang="en-US" sz="2000">
                <a:latin typeface="IPAexMincho"/>
              </a:rPr>
              <a:t>や</a:t>
            </a:r>
            <a:r>
              <a:rPr lang="en-US" altLang="ja-JP" sz="2000" dirty="0"/>
              <a:t>Missing at random (MAR)</a:t>
            </a:r>
            <a:r>
              <a:rPr lang="ja-JP" altLang="en-US" sz="2000">
                <a:latin typeface="IPAexMincho"/>
              </a:rPr>
              <a:t>などの自然に生じた欠損パターンへの考慮</a:t>
            </a:r>
            <a:endParaRPr lang="en-US" altLang="ja-JP" sz="2000" dirty="0">
              <a:latin typeface="IPAexMincho"/>
            </a:endParaRPr>
          </a:p>
        </p:txBody>
      </p:sp>
      <p:sp>
        <p:nvSpPr>
          <p:cNvPr id="4" name="スライド番号プレースホルダー 3">
            <a:extLst>
              <a:ext uri="{FF2B5EF4-FFF2-40B4-BE49-F238E27FC236}">
                <a16:creationId xmlns:a16="http://schemas.microsoft.com/office/drawing/2014/main" id="{B6E2A50D-1470-8F4D-9898-314A7755554C}"/>
              </a:ext>
            </a:extLst>
          </p:cNvPr>
          <p:cNvSpPr>
            <a:spLocks noGrp="1"/>
          </p:cNvSpPr>
          <p:nvPr>
            <p:ph type="sldNum" sz="quarter" idx="12"/>
          </p:nvPr>
        </p:nvSpPr>
        <p:spPr/>
        <p:txBody>
          <a:bodyPr/>
          <a:lstStyle/>
          <a:p>
            <a:fld id="{FA12595E-B1A9-9E4B-81EE-990832342503}" type="slidenum">
              <a:rPr kumimoji="1" lang="ja-JP" altLang="en-US" smtClean="0"/>
              <a:t>36</a:t>
            </a:fld>
            <a:endParaRPr kumimoji="1" lang="ja-JP" altLang="en-US"/>
          </a:p>
        </p:txBody>
      </p:sp>
    </p:spTree>
    <p:extLst>
      <p:ext uri="{BB962C8B-B14F-4D97-AF65-F5344CB8AC3E}">
        <p14:creationId xmlns:p14="http://schemas.microsoft.com/office/powerpoint/2010/main" val="1808494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56243C-AF12-B64E-87F6-FD28DDE5AF0E}"/>
              </a:ext>
            </a:extLst>
          </p:cNvPr>
          <p:cNvSpPr>
            <a:spLocks noGrp="1"/>
          </p:cNvSpPr>
          <p:nvPr>
            <p:ph type="title"/>
          </p:nvPr>
        </p:nvSpPr>
        <p:spPr/>
        <p:txBody>
          <a:bodyPr/>
          <a:lstStyle/>
          <a:p>
            <a:r>
              <a:rPr kumimoji="1" lang="ja-JP" altLang="en-US"/>
              <a:t>参考文献</a:t>
            </a:r>
            <a:r>
              <a:rPr kumimoji="1" lang="en-US" altLang="ja-JP" dirty="0"/>
              <a:t>(1/2)</a:t>
            </a:r>
            <a:endParaRPr kumimoji="1" lang="ja-JP" altLang="en-US"/>
          </a:p>
        </p:txBody>
      </p:sp>
      <p:sp>
        <p:nvSpPr>
          <p:cNvPr id="3" name="コンテンツ プレースホルダー 2">
            <a:extLst>
              <a:ext uri="{FF2B5EF4-FFF2-40B4-BE49-F238E27FC236}">
                <a16:creationId xmlns:a16="http://schemas.microsoft.com/office/drawing/2014/main" id="{23E6ECEE-D59C-FB49-843C-A55E060ECF08}"/>
              </a:ext>
            </a:extLst>
          </p:cNvPr>
          <p:cNvSpPr>
            <a:spLocks noGrp="1"/>
          </p:cNvSpPr>
          <p:nvPr>
            <p:ph idx="1"/>
          </p:nvPr>
        </p:nvSpPr>
        <p:spPr>
          <a:xfrm>
            <a:off x="838200" y="1825624"/>
            <a:ext cx="10515600" cy="5032375"/>
          </a:xfrm>
        </p:spPr>
        <p:txBody>
          <a:bodyPr>
            <a:noAutofit/>
          </a:bodyPr>
          <a:lstStyle/>
          <a:p>
            <a:pPr>
              <a:spcAft>
                <a:spcPts val="0"/>
              </a:spcAft>
            </a:pPr>
            <a:r>
              <a:rPr lang="en-US" altLang="ja-JP" sz="1600" dirty="0"/>
              <a:t>[Batista 02] Gustavo EAPA Batista, Maria Carolina </a:t>
            </a:r>
            <a:r>
              <a:rPr lang="en-US" altLang="ja-JP" sz="1600" dirty="0" err="1"/>
              <a:t>Monard</a:t>
            </a:r>
            <a:r>
              <a:rPr lang="en-US" altLang="ja-JP" sz="1600" dirty="0"/>
              <a:t>, et al. A study of k-nearest </a:t>
            </a:r>
            <a:r>
              <a:rPr lang="en-US" altLang="ja-JP" sz="1600" dirty="0" err="1"/>
              <a:t>neighbour</a:t>
            </a:r>
            <a:r>
              <a:rPr lang="en-US" altLang="ja-JP" sz="1600" dirty="0"/>
              <a:t> as an imputation method. </a:t>
            </a:r>
            <a:r>
              <a:rPr lang="en-US" altLang="ja-JP" sz="1600" i="1" dirty="0"/>
              <a:t>HIS</a:t>
            </a:r>
            <a:r>
              <a:rPr lang="en-US" altLang="ja-JP" sz="1600" dirty="0"/>
              <a:t>, Vol. 87, No. 48, p. 251-260, 2002.</a:t>
            </a:r>
          </a:p>
          <a:p>
            <a:pPr>
              <a:spcAft>
                <a:spcPts val="0"/>
              </a:spcAft>
            </a:pPr>
            <a:r>
              <a:rPr lang="en-US" altLang="ja-JP" sz="1600" dirty="0"/>
              <a:t>[</a:t>
            </a:r>
            <a:r>
              <a:rPr lang="en-US" altLang="ja-JP" sz="1600" dirty="0" err="1"/>
              <a:t>Buuren</a:t>
            </a:r>
            <a:r>
              <a:rPr lang="en-US" altLang="ja-JP" sz="1600" dirty="0"/>
              <a:t> 10] S van </a:t>
            </a:r>
            <a:r>
              <a:rPr lang="en-US" altLang="ja-JP" sz="1600" dirty="0" err="1"/>
              <a:t>Buuren</a:t>
            </a:r>
            <a:r>
              <a:rPr lang="en-US" altLang="ja-JP" sz="1600" dirty="0"/>
              <a:t> and Karin </a:t>
            </a:r>
            <a:r>
              <a:rPr lang="en-US" altLang="ja-JP" sz="1600" dirty="0" err="1"/>
              <a:t>Groothuis-Oudshoorn</a:t>
            </a:r>
            <a:r>
              <a:rPr lang="en-US" altLang="ja-JP" sz="1600" dirty="0"/>
              <a:t>. mice: Multivariate imputation by chained equations in r. </a:t>
            </a:r>
            <a:r>
              <a:rPr lang="en-US" altLang="ja-JP" sz="1600" i="1" dirty="0"/>
              <a:t>Journal of statistical software</a:t>
            </a:r>
            <a:r>
              <a:rPr lang="en-US" altLang="ja-JP" sz="1600" dirty="0"/>
              <a:t>, pp. 1-68, 2010.</a:t>
            </a:r>
          </a:p>
          <a:p>
            <a:pPr>
              <a:spcAft>
                <a:spcPts val="0"/>
              </a:spcAft>
            </a:pPr>
            <a:r>
              <a:rPr lang="en-US" altLang="ja-JP" sz="1600" dirty="0"/>
              <a:t>[Che 18] </a:t>
            </a:r>
            <a:r>
              <a:rPr lang="en-US" altLang="ja-JP" sz="1600" dirty="0" err="1"/>
              <a:t>Zhengping</a:t>
            </a:r>
            <a:r>
              <a:rPr lang="en-US" altLang="ja-JP" sz="1600" dirty="0"/>
              <a:t> Che, Sanjay </a:t>
            </a:r>
            <a:r>
              <a:rPr lang="en-US" altLang="ja-JP" sz="1600" dirty="0" err="1"/>
              <a:t>Purushotham</a:t>
            </a:r>
            <a:r>
              <a:rPr lang="en-US" altLang="ja-JP" sz="1600" dirty="0"/>
              <a:t>, </a:t>
            </a:r>
            <a:r>
              <a:rPr lang="en-US" altLang="ja-JP" sz="1600" dirty="0" err="1"/>
              <a:t>Kyunghyun</a:t>
            </a:r>
            <a:r>
              <a:rPr lang="en-US" altLang="ja-JP" sz="1600" dirty="0"/>
              <a:t> Cho, David Sontag, and Yan Liu. Recurrent neural networks for multivariate time series with missing values. </a:t>
            </a:r>
            <a:r>
              <a:rPr lang="en-US" altLang="ja-JP" sz="1600" i="1" dirty="0"/>
              <a:t>Scientific Reports</a:t>
            </a:r>
            <a:r>
              <a:rPr lang="en-US" altLang="ja-JP" sz="1600" dirty="0"/>
              <a:t>, Vol. 8, No. 1, p. 6085, 2018.</a:t>
            </a:r>
          </a:p>
          <a:p>
            <a:pPr>
              <a:spcAft>
                <a:spcPts val="0"/>
              </a:spcAft>
            </a:pPr>
            <a:r>
              <a:rPr lang="en-US" altLang="ja-JP" sz="1600" dirty="0"/>
              <a:t>[</a:t>
            </a:r>
            <a:r>
              <a:rPr lang="en-US" altLang="ja-JP" sz="1600" dirty="0" err="1"/>
              <a:t>Kingma</a:t>
            </a:r>
            <a:r>
              <a:rPr lang="en-US" altLang="ja-JP" sz="1600" dirty="0"/>
              <a:t> 14] </a:t>
            </a:r>
            <a:r>
              <a:rPr lang="en-US" altLang="ja-JP" sz="1600" dirty="0" err="1"/>
              <a:t>Diederik</a:t>
            </a:r>
            <a:r>
              <a:rPr lang="en-US" altLang="ja-JP" sz="1600" dirty="0"/>
              <a:t> P. </a:t>
            </a:r>
            <a:r>
              <a:rPr lang="en-US" altLang="ja-JP" sz="1600" dirty="0" err="1"/>
              <a:t>Kingma</a:t>
            </a:r>
            <a:r>
              <a:rPr lang="en-US" altLang="ja-JP" sz="1600" dirty="0"/>
              <a:t> and Max Welling. Auto-encoding variational </a:t>
            </a:r>
            <a:r>
              <a:rPr lang="en-US" altLang="ja-JP" sz="1600" dirty="0" err="1"/>
              <a:t>bayes</a:t>
            </a:r>
            <a:r>
              <a:rPr lang="en-US" altLang="ja-JP" sz="1600" dirty="0"/>
              <a:t>. In </a:t>
            </a:r>
            <a:r>
              <a:rPr lang="en-US" altLang="ja-JP" sz="1600" i="1" dirty="0"/>
              <a:t>Proceedings of ICLR</a:t>
            </a:r>
            <a:r>
              <a:rPr lang="en-US" altLang="ja-JP" sz="1600" dirty="0"/>
              <a:t>, pp. 1-14, 2014.</a:t>
            </a:r>
          </a:p>
          <a:p>
            <a:pPr>
              <a:spcAft>
                <a:spcPts val="0"/>
              </a:spcAft>
            </a:pPr>
            <a:r>
              <a:rPr lang="en-US" altLang="ja-JP" sz="1600" dirty="0"/>
              <a:t>[</a:t>
            </a:r>
            <a:r>
              <a:rPr lang="en-US" altLang="ja-JP" sz="1600" dirty="0" err="1"/>
              <a:t>Kipf</a:t>
            </a:r>
            <a:r>
              <a:rPr lang="en-US" altLang="ja-JP" sz="1600" dirty="0"/>
              <a:t> 16] Thomas N </a:t>
            </a:r>
            <a:r>
              <a:rPr lang="en-US" altLang="ja-JP" sz="1600" dirty="0" err="1"/>
              <a:t>Kipf</a:t>
            </a:r>
            <a:r>
              <a:rPr lang="en-US" altLang="ja-JP" sz="1600" dirty="0"/>
              <a:t> and Max Welling. Variational graph auto-encoders. </a:t>
            </a:r>
            <a:r>
              <a:rPr lang="en-US" altLang="ja-JP" sz="1600" i="1" dirty="0"/>
              <a:t>NIPS Workshop on Bayesian Deep Learning</a:t>
            </a:r>
            <a:r>
              <a:rPr lang="en-US" altLang="ja-JP" sz="1600" dirty="0"/>
              <a:t>, 2016.</a:t>
            </a:r>
          </a:p>
          <a:p>
            <a:pPr>
              <a:spcAft>
                <a:spcPts val="0"/>
              </a:spcAft>
            </a:pPr>
            <a:r>
              <a:rPr lang="en-US" altLang="ja-JP" sz="1600" dirty="0"/>
              <a:t>[</a:t>
            </a:r>
            <a:r>
              <a:rPr lang="en-US" altLang="ja-JP" sz="1600" dirty="0" err="1"/>
              <a:t>Kipf</a:t>
            </a:r>
            <a:r>
              <a:rPr lang="en-US" altLang="ja-JP" sz="1600" dirty="0"/>
              <a:t> 17] Thomas N </a:t>
            </a:r>
            <a:r>
              <a:rPr lang="en-US" altLang="ja-JP" sz="1600" dirty="0" err="1"/>
              <a:t>Kipf</a:t>
            </a:r>
            <a:r>
              <a:rPr lang="en-US" altLang="ja-JP" sz="1600" dirty="0"/>
              <a:t> and Max Welling. Semi-supervised classification with graph convolutional networks. In </a:t>
            </a:r>
            <a:r>
              <a:rPr lang="en-US" altLang="ja-JP" sz="1600" i="1" dirty="0"/>
              <a:t>Proceedings of ICLR</a:t>
            </a:r>
            <a:r>
              <a:rPr lang="en-US" altLang="ja-JP" sz="1600" dirty="0"/>
              <a:t>, 2017.</a:t>
            </a:r>
          </a:p>
          <a:p>
            <a:pPr>
              <a:spcAft>
                <a:spcPts val="0"/>
              </a:spcAft>
            </a:pPr>
            <a:r>
              <a:rPr lang="en-US" altLang="ja-JP" sz="1600" dirty="0"/>
              <a:t>[</a:t>
            </a:r>
            <a:r>
              <a:rPr lang="en-US" altLang="ja-JP" sz="1600" dirty="0" err="1"/>
              <a:t>Koren</a:t>
            </a:r>
            <a:r>
              <a:rPr lang="en-US" altLang="ja-JP" sz="1600" dirty="0"/>
              <a:t> 09] Y. </a:t>
            </a:r>
            <a:r>
              <a:rPr lang="en-US" altLang="ja-JP" sz="1600" dirty="0" err="1"/>
              <a:t>Koren</a:t>
            </a:r>
            <a:r>
              <a:rPr lang="en-US" altLang="ja-JP" sz="1600" dirty="0"/>
              <a:t>, R. Bell, and C. </a:t>
            </a:r>
            <a:r>
              <a:rPr lang="en-US" altLang="ja-JP" sz="1600" dirty="0" err="1"/>
              <a:t>Volinsky</a:t>
            </a:r>
            <a:r>
              <a:rPr lang="en-US" altLang="ja-JP" sz="1600" dirty="0"/>
              <a:t>. Matrix factorization techniques for recommender systems. </a:t>
            </a:r>
            <a:r>
              <a:rPr lang="en-US" altLang="ja-JP" sz="1600" i="1" dirty="0"/>
              <a:t>Computer</a:t>
            </a:r>
            <a:r>
              <a:rPr lang="en-US" altLang="ja-JP" sz="1600" dirty="0"/>
              <a:t>, Vol. 42, No. 8, pp. 30-37, 2009.</a:t>
            </a:r>
          </a:p>
          <a:p>
            <a:pPr>
              <a:spcAft>
                <a:spcPts val="0"/>
              </a:spcAft>
            </a:pPr>
            <a:r>
              <a:rPr lang="en-US" altLang="ja-JP" sz="1600" dirty="0"/>
              <a:t>[</a:t>
            </a:r>
            <a:r>
              <a:rPr lang="en-US" altLang="ja-JP" sz="1600" dirty="0" err="1"/>
              <a:t>Mazumder</a:t>
            </a:r>
            <a:r>
              <a:rPr lang="en-US" altLang="ja-JP" sz="1600" dirty="0"/>
              <a:t> 10] Rahul </a:t>
            </a:r>
            <a:r>
              <a:rPr lang="en-US" altLang="ja-JP" sz="1600" dirty="0" err="1"/>
              <a:t>Mazumder</a:t>
            </a:r>
            <a:r>
              <a:rPr lang="en-US" altLang="ja-JP" sz="1600" dirty="0"/>
              <a:t>, Trevor Hastie, and Robert </a:t>
            </a:r>
            <a:r>
              <a:rPr lang="en-US" altLang="ja-JP" sz="1600" dirty="0" err="1"/>
              <a:t>Tibshirani</a:t>
            </a:r>
            <a:r>
              <a:rPr lang="en-US" altLang="ja-JP" sz="1600" dirty="0"/>
              <a:t>. Spectral regularization algorithms for learning large incomplete matrices. </a:t>
            </a:r>
            <a:r>
              <a:rPr lang="en-US" altLang="ja-JP" sz="1600" i="1" dirty="0"/>
              <a:t>J. Mach. Learn. Res.</a:t>
            </a:r>
            <a:r>
              <a:rPr lang="en-US" altLang="ja-JP" sz="1600" dirty="0"/>
              <a:t>, Vol. 11, pp. 2287-2322, 2010.</a:t>
            </a:r>
          </a:p>
        </p:txBody>
      </p:sp>
      <p:sp>
        <p:nvSpPr>
          <p:cNvPr id="4" name="スライド番号プレースホルダー 3">
            <a:extLst>
              <a:ext uri="{FF2B5EF4-FFF2-40B4-BE49-F238E27FC236}">
                <a16:creationId xmlns:a16="http://schemas.microsoft.com/office/drawing/2014/main" id="{2D10E799-6E68-8B43-B774-BB4AD57B1ACD}"/>
              </a:ext>
            </a:extLst>
          </p:cNvPr>
          <p:cNvSpPr>
            <a:spLocks noGrp="1"/>
          </p:cNvSpPr>
          <p:nvPr>
            <p:ph type="sldNum" sz="quarter" idx="12"/>
          </p:nvPr>
        </p:nvSpPr>
        <p:spPr/>
        <p:txBody>
          <a:bodyPr/>
          <a:lstStyle/>
          <a:p>
            <a:fld id="{FA12595E-B1A9-9E4B-81EE-990832342503}" type="slidenum">
              <a:rPr kumimoji="1" lang="ja-JP" altLang="en-US" smtClean="0"/>
              <a:t>37</a:t>
            </a:fld>
            <a:endParaRPr kumimoji="1" lang="ja-JP" altLang="en-US"/>
          </a:p>
        </p:txBody>
      </p:sp>
    </p:spTree>
    <p:extLst>
      <p:ext uri="{BB962C8B-B14F-4D97-AF65-F5344CB8AC3E}">
        <p14:creationId xmlns:p14="http://schemas.microsoft.com/office/powerpoint/2010/main" val="271920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773FDA-9A5D-7648-A97E-25C064816CD5}"/>
              </a:ext>
            </a:extLst>
          </p:cNvPr>
          <p:cNvSpPr>
            <a:spLocks noGrp="1"/>
          </p:cNvSpPr>
          <p:nvPr>
            <p:ph type="title"/>
          </p:nvPr>
        </p:nvSpPr>
        <p:spPr/>
        <p:txBody>
          <a:bodyPr/>
          <a:lstStyle/>
          <a:p>
            <a:r>
              <a:rPr kumimoji="1" lang="ja-JP" altLang="en-US"/>
              <a:t>参考文献</a:t>
            </a:r>
            <a:r>
              <a:rPr kumimoji="1" lang="en-US" altLang="ja-JP" dirty="0"/>
              <a:t>(2/2)</a:t>
            </a:r>
            <a:endParaRPr kumimoji="1" lang="ja-JP" altLang="en-US"/>
          </a:p>
        </p:txBody>
      </p:sp>
      <p:sp>
        <p:nvSpPr>
          <p:cNvPr id="3" name="コンテンツ プレースホルダー 2">
            <a:extLst>
              <a:ext uri="{FF2B5EF4-FFF2-40B4-BE49-F238E27FC236}">
                <a16:creationId xmlns:a16="http://schemas.microsoft.com/office/drawing/2014/main" id="{A052BBF0-8BD9-4A48-B4E1-49190B30C54D}"/>
              </a:ext>
            </a:extLst>
          </p:cNvPr>
          <p:cNvSpPr>
            <a:spLocks noGrp="1"/>
          </p:cNvSpPr>
          <p:nvPr>
            <p:ph idx="1"/>
          </p:nvPr>
        </p:nvSpPr>
        <p:spPr/>
        <p:txBody>
          <a:bodyPr>
            <a:normAutofit fontScale="55000" lnSpcReduction="20000"/>
          </a:bodyPr>
          <a:lstStyle/>
          <a:p>
            <a:pPr>
              <a:spcAft>
                <a:spcPts val="0"/>
              </a:spcAft>
            </a:pPr>
            <a:r>
              <a:rPr lang="en-US" altLang="ja-JP" sz="2900" dirty="0"/>
              <a:t>[</a:t>
            </a:r>
            <a:r>
              <a:rPr lang="en-US" altLang="ja-JP" sz="2900" dirty="0" err="1"/>
              <a:t>Smieja</a:t>
            </a:r>
            <a:r>
              <a:rPr lang="en-US" altLang="ja-JP" sz="2900" dirty="0"/>
              <a:t> 18] Marek </a:t>
            </a:r>
            <a:r>
              <a:rPr lang="en-US" altLang="ja-JP" sz="2900" dirty="0" err="1"/>
              <a:t>Smieja</a:t>
            </a:r>
            <a:r>
              <a:rPr lang="en-US" altLang="ja-JP" sz="2900" dirty="0"/>
              <a:t>, Lukasz </a:t>
            </a:r>
            <a:r>
              <a:rPr lang="en-US" altLang="ja-JP" sz="2900" dirty="0" err="1"/>
              <a:t>Struski</a:t>
            </a:r>
            <a:r>
              <a:rPr lang="en-US" altLang="ja-JP" sz="2900" dirty="0"/>
              <a:t>, Jacek Tabor, Bartosz Zielinski, and </a:t>
            </a:r>
            <a:r>
              <a:rPr lang="en-US" altLang="ja-JP" sz="2900" dirty="0" err="1"/>
              <a:t>Przemys</a:t>
            </a:r>
            <a:r>
              <a:rPr lang="en-US" altLang="ja-JP" sz="2900" dirty="0"/>
              <a:t> law </a:t>
            </a:r>
            <a:r>
              <a:rPr lang="en-US" altLang="ja-JP" sz="2900" dirty="0" err="1"/>
              <a:t>Spurek</a:t>
            </a:r>
            <a:r>
              <a:rPr lang="en-US" altLang="ja-JP" sz="2900" dirty="0"/>
              <a:t>. Processing of missing data by neural networks. In </a:t>
            </a:r>
            <a:r>
              <a:rPr lang="en-US" altLang="ja-JP" sz="2900" i="1" dirty="0"/>
              <a:t>Proceedings of </a:t>
            </a:r>
            <a:r>
              <a:rPr lang="en-US" altLang="ja-JP" sz="2900" i="1" dirty="0" err="1"/>
              <a:t>NeurIPS</a:t>
            </a:r>
            <a:r>
              <a:rPr lang="en-US" altLang="ja-JP" sz="2900" dirty="0"/>
              <a:t>, pp. 2719-2729, 2018.</a:t>
            </a:r>
          </a:p>
          <a:p>
            <a:pPr>
              <a:spcAft>
                <a:spcPts val="0"/>
              </a:spcAft>
            </a:pPr>
            <a:r>
              <a:rPr lang="en-US" altLang="ja-JP" sz="2900" dirty="0"/>
              <a:t>[Spinelli 20] Indro Spinelli, Simone </a:t>
            </a:r>
            <a:r>
              <a:rPr lang="en-US" altLang="ja-JP" sz="2900" dirty="0" err="1"/>
              <a:t>Scardapane</a:t>
            </a:r>
            <a:r>
              <a:rPr lang="en-US" altLang="ja-JP" sz="2900" dirty="0"/>
              <a:t>, and </a:t>
            </a:r>
            <a:r>
              <a:rPr lang="en-US" altLang="ja-JP" sz="2900" dirty="0" err="1"/>
              <a:t>Uncini</a:t>
            </a:r>
            <a:r>
              <a:rPr lang="en-US" altLang="ja-JP" sz="2900" dirty="0"/>
              <a:t> Aurelio. Missing data imputation </a:t>
            </a:r>
            <a:r>
              <a:rPr lang="en-US" altLang="ja-JP" sz="2900" dirty="0" err="1"/>
              <a:t>withadversarially</a:t>
            </a:r>
            <a:r>
              <a:rPr lang="en-US" altLang="ja-JP" sz="2900" dirty="0"/>
              <a:t>-trained graph convolutional networks. </a:t>
            </a:r>
            <a:r>
              <a:rPr lang="en-US" altLang="ja-JP" sz="2900" i="1" dirty="0"/>
              <a:t>Neural Networks</a:t>
            </a:r>
            <a:r>
              <a:rPr lang="en-US" altLang="ja-JP" sz="2900" dirty="0"/>
              <a:t>, Vol. 129, pp. 249-260, 2020.</a:t>
            </a:r>
          </a:p>
          <a:p>
            <a:pPr>
              <a:spcAft>
                <a:spcPts val="0"/>
              </a:spcAft>
            </a:pPr>
            <a:r>
              <a:rPr lang="en-US" altLang="ja-JP" sz="2900" dirty="0"/>
              <a:t>[</a:t>
            </a:r>
            <a:r>
              <a:rPr lang="en-US" altLang="ja-JP" sz="2900" dirty="0" err="1"/>
              <a:t>Stekhoven</a:t>
            </a:r>
            <a:r>
              <a:rPr lang="en-US" altLang="ja-JP" sz="2900" dirty="0"/>
              <a:t> 11] Daniel J. </a:t>
            </a:r>
            <a:r>
              <a:rPr lang="en-US" altLang="ja-JP" sz="2900" dirty="0" err="1"/>
              <a:t>Stekhoven</a:t>
            </a:r>
            <a:r>
              <a:rPr lang="en-US" altLang="ja-JP" sz="2900" dirty="0"/>
              <a:t> and Peter </a:t>
            </a:r>
            <a:r>
              <a:rPr lang="en-US" altLang="ja-JP" sz="2900" dirty="0" err="1"/>
              <a:t>Buhlmann</a:t>
            </a:r>
            <a:r>
              <a:rPr lang="en-US" altLang="ja-JP" sz="2900" dirty="0"/>
              <a:t>. </a:t>
            </a:r>
            <a:r>
              <a:rPr lang="en-US" altLang="ja-JP" sz="2900" dirty="0" err="1"/>
              <a:t>MissForest</a:t>
            </a:r>
            <a:r>
              <a:rPr lang="en-US" altLang="ja-JP" sz="2900" dirty="0"/>
              <a:t>―non-parametric missing value imputation for mixed-type data. </a:t>
            </a:r>
            <a:r>
              <a:rPr lang="en-US" altLang="ja-JP" sz="2900" i="1" dirty="0"/>
              <a:t>Bioinformatics</a:t>
            </a:r>
            <a:r>
              <a:rPr lang="en-US" altLang="ja-JP" sz="2900" dirty="0"/>
              <a:t>, Vol. 28, No. 1, pp. 112-118, 2011.</a:t>
            </a:r>
          </a:p>
          <a:p>
            <a:pPr>
              <a:spcAft>
                <a:spcPts val="0"/>
              </a:spcAft>
            </a:pPr>
            <a:r>
              <a:rPr lang="en-US" altLang="ja-JP" sz="2900" dirty="0"/>
              <a:t>[Wu 19] </a:t>
            </a:r>
            <a:r>
              <a:rPr lang="en-US" altLang="ja-JP" sz="2900" dirty="0" err="1"/>
              <a:t>Huijun</a:t>
            </a:r>
            <a:r>
              <a:rPr lang="en-US" altLang="ja-JP" sz="2900" dirty="0"/>
              <a:t> Wu, Chen Wang, </a:t>
            </a:r>
            <a:r>
              <a:rPr lang="en-US" altLang="ja-JP" sz="2900" dirty="0" err="1"/>
              <a:t>Yuriy</a:t>
            </a:r>
            <a:r>
              <a:rPr lang="en-US" altLang="ja-JP" sz="2900" dirty="0"/>
              <a:t> </a:t>
            </a:r>
            <a:r>
              <a:rPr lang="en-US" altLang="ja-JP" sz="2900" dirty="0" err="1"/>
              <a:t>Tyshetskiy</a:t>
            </a:r>
            <a:r>
              <a:rPr lang="en-US" altLang="ja-JP" sz="2900" dirty="0"/>
              <a:t>, Andrew Docherty, Kai Lu, and Liming Zhu. Adversarial examples for graph data: Deep insights into attack and defense. In </a:t>
            </a:r>
            <a:r>
              <a:rPr lang="en-US" altLang="ja-JP" sz="2900" i="1" dirty="0"/>
              <a:t>Proceedings of IJCAI</a:t>
            </a:r>
            <a:r>
              <a:rPr lang="en-US" altLang="ja-JP" sz="2900" dirty="0"/>
              <a:t>, pp. 4816-4823, 7 2019.</a:t>
            </a:r>
          </a:p>
          <a:p>
            <a:pPr>
              <a:spcAft>
                <a:spcPts val="0"/>
              </a:spcAft>
            </a:pPr>
            <a:r>
              <a:rPr lang="en-US" altLang="ja-JP" sz="2900" dirty="0"/>
              <a:t>[Yoon 18] </a:t>
            </a:r>
            <a:r>
              <a:rPr lang="en-US" altLang="ja-JP" sz="2900" dirty="0" err="1"/>
              <a:t>Jinsung</a:t>
            </a:r>
            <a:r>
              <a:rPr lang="en-US" altLang="ja-JP" sz="2900" dirty="0"/>
              <a:t> Yoon, James Jordon, and Mihaela van der </a:t>
            </a:r>
            <a:r>
              <a:rPr lang="en-US" altLang="ja-JP" sz="2900" dirty="0" err="1"/>
              <a:t>Schaar</a:t>
            </a:r>
            <a:r>
              <a:rPr lang="en-US" altLang="ja-JP" sz="2900" dirty="0"/>
              <a:t>. GAIN: Missing data imputation using generative adversarial nets. In </a:t>
            </a:r>
            <a:r>
              <a:rPr lang="en-US" altLang="ja-JP" sz="2900" i="1" dirty="0"/>
              <a:t>Proceedings of ICML</a:t>
            </a:r>
            <a:r>
              <a:rPr lang="en-US" altLang="ja-JP" sz="2900" dirty="0"/>
              <a:t>, Vol. 80, pp. 5689-5698, 2018.</a:t>
            </a:r>
          </a:p>
          <a:p>
            <a:pPr>
              <a:spcAft>
                <a:spcPts val="0"/>
              </a:spcAft>
            </a:pPr>
            <a:r>
              <a:rPr lang="en-US" altLang="ja-JP" sz="2900" dirty="0"/>
              <a:t>[Zhu 19] </a:t>
            </a:r>
            <a:r>
              <a:rPr lang="en-US" altLang="ja-JP" sz="2900" dirty="0" err="1"/>
              <a:t>Dingyuan</a:t>
            </a:r>
            <a:r>
              <a:rPr lang="en-US" altLang="ja-JP" sz="2900" dirty="0"/>
              <a:t> Zhu, </a:t>
            </a:r>
            <a:r>
              <a:rPr lang="en-US" altLang="ja-JP" sz="2900" dirty="0" err="1"/>
              <a:t>Ziwei</a:t>
            </a:r>
            <a:r>
              <a:rPr lang="en-US" altLang="ja-JP" sz="2900" dirty="0"/>
              <a:t> Zhang, Peng Cui, and </a:t>
            </a:r>
            <a:r>
              <a:rPr lang="en-US" altLang="ja-JP" sz="2900" dirty="0" err="1"/>
              <a:t>Wenwu</a:t>
            </a:r>
            <a:r>
              <a:rPr lang="en-US" altLang="ja-JP" sz="2900" dirty="0"/>
              <a:t> Zhu. Robust graph convolutional networks against adversarial attacks. In </a:t>
            </a:r>
            <a:r>
              <a:rPr lang="en-US" altLang="ja-JP" sz="2900" i="1" dirty="0"/>
              <a:t>Proceedings of KDD</a:t>
            </a:r>
            <a:r>
              <a:rPr lang="en-US" altLang="ja-JP" sz="2900" dirty="0"/>
              <a:t>, p. 1399-1407, 2019.</a:t>
            </a:r>
          </a:p>
          <a:p>
            <a:r>
              <a:rPr lang="en" altLang="ja-JP" sz="2900" dirty="0"/>
              <a:t>[Taguchi 21] </a:t>
            </a:r>
            <a:r>
              <a:rPr lang="en" altLang="ja-JP" sz="2900" dirty="0" err="1"/>
              <a:t>Hibiki</a:t>
            </a:r>
            <a:r>
              <a:rPr lang="en" altLang="ja-JP" sz="2900" dirty="0"/>
              <a:t> Taguchi, Xin Liu, and Tsuyoshi Murata. Graph convolutional networks for graphs containing missing features. Future Generation Computer Systems, Vol. 117, pp. 155–168, 2021.</a:t>
            </a:r>
            <a:endParaRPr lang="ja-JP" altLang="en-US" sz="2900"/>
          </a:p>
          <a:p>
            <a:pPr>
              <a:spcAft>
                <a:spcPts val="0"/>
              </a:spcAft>
            </a:pPr>
            <a:endParaRPr lang="en-US" altLang="ja-JP" dirty="0"/>
          </a:p>
        </p:txBody>
      </p:sp>
      <p:sp>
        <p:nvSpPr>
          <p:cNvPr id="4" name="スライド番号プレースホルダー 3">
            <a:extLst>
              <a:ext uri="{FF2B5EF4-FFF2-40B4-BE49-F238E27FC236}">
                <a16:creationId xmlns:a16="http://schemas.microsoft.com/office/drawing/2014/main" id="{1A4EED84-CC1E-9847-ADBD-4E650127B491}"/>
              </a:ext>
            </a:extLst>
          </p:cNvPr>
          <p:cNvSpPr>
            <a:spLocks noGrp="1"/>
          </p:cNvSpPr>
          <p:nvPr>
            <p:ph type="sldNum" sz="quarter" idx="12"/>
          </p:nvPr>
        </p:nvSpPr>
        <p:spPr/>
        <p:txBody>
          <a:bodyPr/>
          <a:lstStyle/>
          <a:p>
            <a:fld id="{FA12595E-B1A9-9E4B-81EE-990832342503}" type="slidenum">
              <a:rPr kumimoji="1" lang="ja-JP" altLang="en-US" smtClean="0"/>
              <a:t>38</a:t>
            </a:fld>
            <a:endParaRPr kumimoji="1" lang="ja-JP" altLang="en-US"/>
          </a:p>
        </p:txBody>
      </p:sp>
    </p:spTree>
    <p:extLst>
      <p:ext uri="{BB962C8B-B14F-4D97-AF65-F5344CB8AC3E}">
        <p14:creationId xmlns:p14="http://schemas.microsoft.com/office/powerpoint/2010/main" val="223816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B1323C-666E-E34F-A102-446752A4804C}"/>
              </a:ext>
            </a:extLst>
          </p:cNvPr>
          <p:cNvSpPr>
            <a:spLocks noGrp="1"/>
          </p:cNvSpPr>
          <p:nvPr>
            <p:ph type="title"/>
          </p:nvPr>
        </p:nvSpPr>
        <p:spPr/>
        <p:txBody>
          <a:bodyPr/>
          <a:lstStyle/>
          <a:p>
            <a:r>
              <a:rPr kumimoji="1" lang="ja-JP" altLang="en-US"/>
              <a:t>付録</a:t>
            </a:r>
            <a:r>
              <a:rPr kumimoji="1" lang="en-US" altLang="ja-JP" dirty="0"/>
              <a:t> | GNN</a:t>
            </a:r>
            <a:r>
              <a:rPr kumimoji="1" lang="ja-JP" altLang="en-US"/>
              <a:t>のメカニズム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29A2F2D-BF7B-D342-AC27-20B3898FF0B7}"/>
                  </a:ext>
                </a:extLst>
              </p:cNvPr>
              <p:cNvSpPr>
                <a:spLocks noGrp="1"/>
              </p:cNvSpPr>
              <p:nvPr>
                <p:ph idx="1"/>
              </p:nvPr>
            </p:nvSpPr>
            <p:spPr/>
            <p:txBody>
              <a:bodyPr/>
              <a:lstStyle/>
              <a:p>
                <a:r>
                  <a:rPr lang="en-US" altLang="ja-JP" dirty="0"/>
                  <a:t>Message Passing Framework</a:t>
                </a:r>
              </a:p>
              <a:p>
                <a:pPr lvl="1"/>
                <a:r>
                  <a:rPr lang="ja-JP" altLang="en-US"/>
                  <a:t>ノード</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oMath>
                </a14:m>
                <a:r>
                  <a:rPr lang="ja-JP" altLang="en-US" dirty="0"/>
                  <a:t>の第 </a:t>
                </a:r>
                <a14:m>
                  <m:oMath xmlns:m="http://schemas.openxmlformats.org/officeDocument/2006/math">
                    <m:r>
                      <a:rPr lang="en-US" altLang="ja-JP" i="1">
                        <a:latin typeface="Cambria Math" panose="02040503050406030204" pitchFamily="18" charset="0"/>
                      </a:rPr>
                      <m:t>𝑙</m:t>
                    </m:r>
                  </m:oMath>
                </a14:m>
                <a:r>
                  <a:rPr lang="ja-JP" altLang="en-US" dirty="0"/>
                  <a:t> 層における隠れ表現 </a:t>
                </a:r>
                <a14:m>
                  <m:oMath xmlns:m="http://schemas.openxmlformats.org/officeDocument/2006/math">
                    <m:sSubSup>
                      <m:sSubSupPr>
                        <m:ctrlPr>
                          <a:rPr lang="en-US" altLang="ja-JP" i="1">
                            <a:latin typeface="Cambria Math" panose="02040503050406030204" pitchFamily="18" charset="0"/>
                          </a:rPr>
                        </m:ctrlPr>
                      </m:sSubSupPr>
                      <m:e>
                        <m:r>
                          <a:rPr lang="en-US" altLang="ja-JP" b="1" i="1">
                            <a:latin typeface="Cambria Math" panose="02040503050406030204" pitchFamily="18" charset="0"/>
                          </a:rPr>
                          <m:t>𝒉</m:t>
                        </m:r>
                      </m:e>
                      <m:sub>
                        <m:r>
                          <a:rPr lang="en-US" altLang="ja-JP" i="1">
                            <a:latin typeface="Cambria Math" panose="02040503050406030204" pitchFamily="18" charset="0"/>
                          </a:rPr>
                          <m:t>𝑗</m:t>
                        </m:r>
                      </m:sub>
                      <m:sup>
                        <m:d>
                          <m:dPr>
                            <m:ctrlPr>
                              <a:rPr lang="en-US" altLang="ja-JP" i="1">
                                <a:latin typeface="Cambria Math" panose="02040503050406030204" pitchFamily="18" charset="0"/>
                              </a:rPr>
                            </m:ctrlPr>
                          </m:dPr>
                          <m:e>
                            <m:r>
                              <a:rPr lang="en-US" altLang="ja-JP" i="1">
                                <a:latin typeface="Cambria Math" panose="02040503050406030204" pitchFamily="18" charset="0"/>
                              </a:rPr>
                              <m:t>𝑖</m:t>
                            </m:r>
                          </m:e>
                        </m:d>
                      </m:sup>
                    </m:sSubSup>
                  </m:oMath>
                </a14:m>
                <a:r>
                  <a:rPr lang="ja-JP" altLang="en-US" dirty="0"/>
                  <a:t>を次のよう</a:t>
                </a:r>
                <a:r>
                  <a:rPr lang="ja-JP" altLang="en-US"/>
                  <a:t>に更新</a:t>
                </a:r>
                <a:endParaRPr lang="en-US" altLang="ja-JP" dirty="0"/>
              </a:p>
              <a:p>
                <a:pPr lvl="1"/>
                <a:endParaRPr lang="en-US" altLang="ja-JP" dirty="0"/>
              </a:p>
              <a:p>
                <a:endParaRPr kumimoji="1" lang="en-US" altLang="ja-JP" dirty="0"/>
              </a:p>
              <a:p>
                <a:endParaRPr lang="en-US" altLang="ja-JP" dirty="0"/>
              </a:p>
              <a:p>
                <a:endParaRPr kumimoji="1" lang="ja-JP" altLang="en-US"/>
              </a:p>
            </p:txBody>
          </p:sp>
        </mc:Choice>
        <mc:Fallback xmlns="">
          <p:sp>
            <p:nvSpPr>
              <p:cNvPr id="3" name="コンテンツ プレースホルダー 2">
                <a:extLst>
                  <a:ext uri="{FF2B5EF4-FFF2-40B4-BE49-F238E27FC236}">
                    <a16:creationId xmlns:a16="http://schemas.microsoft.com/office/drawing/2014/main" id="{029A2F2D-BF7B-D342-AC27-20B3898FF0B7}"/>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29694FF4-41FE-D04E-BD91-54AA5025EE75}"/>
              </a:ext>
            </a:extLst>
          </p:cNvPr>
          <p:cNvSpPr>
            <a:spLocks noGrp="1"/>
          </p:cNvSpPr>
          <p:nvPr>
            <p:ph type="sldNum" sz="quarter" idx="12"/>
          </p:nvPr>
        </p:nvSpPr>
        <p:spPr/>
        <p:txBody>
          <a:bodyPr/>
          <a:lstStyle/>
          <a:p>
            <a:fld id="{FA12595E-B1A9-9E4B-81EE-990832342503}" type="slidenum">
              <a:rPr kumimoji="1" lang="ja-JP" altLang="en-US" smtClean="0"/>
              <a:t>39</a:t>
            </a:fld>
            <a:endParaRPr kumimoji="1" lang="ja-JP" altLang="en-US"/>
          </a:p>
        </p:txBody>
      </p:sp>
      <p:pic>
        <p:nvPicPr>
          <p:cNvPr id="8" name="図 7">
            <a:extLst>
              <a:ext uri="{FF2B5EF4-FFF2-40B4-BE49-F238E27FC236}">
                <a16:creationId xmlns:a16="http://schemas.microsoft.com/office/drawing/2014/main" id="{0A2256B5-0DF2-9F4D-9F4E-79B4614CE32F}"/>
              </a:ext>
            </a:extLst>
          </p:cNvPr>
          <p:cNvPicPr>
            <a:picLocks noChangeAspect="1"/>
          </p:cNvPicPr>
          <p:nvPr/>
        </p:nvPicPr>
        <p:blipFill>
          <a:blip r:embed="rId3"/>
          <a:stretch>
            <a:fillRect/>
          </a:stretch>
        </p:blipFill>
        <p:spPr>
          <a:xfrm>
            <a:off x="2189909" y="3150973"/>
            <a:ext cx="5743669" cy="1593868"/>
          </a:xfrm>
          <a:prstGeom prst="rect">
            <a:avLst/>
          </a:prstGeom>
        </p:spPr>
      </p:pic>
      <p:pic>
        <p:nvPicPr>
          <p:cNvPr id="10" name="図 9">
            <a:extLst>
              <a:ext uri="{FF2B5EF4-FFF2-40B4-BE49-F238E27FC236}">
                <a16:creationId xmlns:a16="http://schemas.microsoft.com/office/drawing/2014/main" id="{CEE5DAAB-06A2-DE46-8CC4-59C0F30FF8B4}"/>
              </a:ext>
            </a:extLst>
          </p:cNvPr>
          <p:cNvPicPr>
            <a:picLocks noChangeAspect="1"/>
          </p:cNvPicPr>
          <p:nvPr/>
        </p:nvPicPr>
        <p:blipFill>
          <a:blip r:embed="rId4"/>
          <a:stretch>
            <a:fillRect/>
          </a:stretch>
        </p:blipFill>
        <p:spPr>
          <a:xfrm>
            <a:off x="2189909" y="4879778"/>
            <a:ext cx="4533900" cy="762000"/>
          </a:xfrm>
          <a:prstGeom prst="rect">
            <a:avLst/>
          </a:prstGeom>
        </p:spPr>
      </p:pic>
    </p:spTree>
    <p:extLst>
      <p:ext uri="{BB962C8B-B14F-4D97-AF65-F5344CB8AC3E}">
        <p14:creationId xmlns:p14="http://schemas.microsoft.com/office/powerpoint/2010/main" val="3136505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EBFEC1-7071-FF4C-94F7-E48ACC5BC4E0}"/>
              </a:ext>
            </a:extLst>
          </p:cNvPr>
          <p:cNvSpPr>
            <a:spLocks noGrp="1"/>
          </p:cNvSpPr>
          <p:nvPr>
            <p:ph type="title"/>
          </p:nvPr>
        </p:nvSpPr>
        <p:spPr/>
        <p:txBody>
          <a:bodyPr/>
          <a:lstStyle/>
          <a:p>
            <a:r>
              <a:rPr lang="ja-JP" altLang="en-US"/>
              <a:t>属性付きグラフ</a:t>
            </a:r>
            <a:r>
              <a:rPr lang="en-US" altLang="ja-JP" dirty="0"/>
              <a:t>(1/2)</a:t>
            </a:r>
          </a:p>
        </p:txBody>
      </p: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D7D6A39B-80D8-6148-B733-8B5EB5CD1583}"/>
                  </a:ext>
                </a:extLst>
              </p:cNvPr>
              <p:cNvSpPr txBox="1"/>
              <p:nvPr/>
            </p:nvSpPr>
            <p:spPr>
              <a:xfrm>
                <a:off x="754540" y="3651221"/>
                <a:ext cx="3065647" cy="461665"/>
              </a:xfrm>
              <a:prstGeom prst="rect">
                <a:avLst/>
              </a:prstGeom>
              <a:noFill/>
            </p:spPr>
            <p:txBody>
              <a:bodyPr wrap="square" rtlCol="0">
                <a:spAutoFit/>
              </a:bodyPr>
              <a:lstStyle/>
              <a:p>
                <a:r>
                  <a:rPr kumimoji="1" lang="en-US" altLang="ja-JP" sz="2400" dirty="0"/>
                  <a:t>Graph:</a:t>
                </a:r>
                <a:r>
                  <a:rPr lang="en-US" altLang="ja-JP" sz="2400" dirty="0"/>
                  <a:t> </a:t>
                </a:r>
                <a14:m>
                  <m:oMath xmlns:m="http://schemas.openxmlformats.org/officeDocument/2006/math">
                    <m:r>
                      <a:rPr kumimoji="1" lang="en-US" altLang="ja-JP" sz="2400" i="1" dirty="0" smtClean="0">
                        <a:latin typeface="Cambria Math" panose="02040503050406030204" pitchFamily="18" charset="0"/>
                        <a:ea typeface="Cambria Math" panose="02040503050406030204" pitchFamily="18" charset="0"/>
                      </a:rPr>
                      <m:t>𝒢</m:t>
                    </m:r>
                    <m:r>
                      <a:rPr kumimoji="1" lang="en-US" altLang="ja-JP" sz="2400" i="1" dirty="0" smtClean="0">
                        <a:latin typeface="Cambria Math" panose="02040503050406030204" pitchFamily="18" charset="0"/>
                      </a:rPr>
                      <m:t>= (</m:t>
                    </m:r>
                    <m:r>
                      <a:rPr kumimoji="1" lang="en-US" altLang="ja-JP" sz="2400" i="1" dirty="0" smtClean="0">
                        <a:latin typeface="Cambria Math" panose="02040503050406030204" pitchFamily="18" charset="0"/>
                        <a:ea typeface="Cambria Math" panose="02040503050406030204" pitchFamily="18" charset="0"/>
                      </a:rPr>
                      <m:t>𝒱</m:t>
                    </m:r>
                    <m:r>
                      <a:rPr kumimoji="1" lang="en-US" altLang="ja-JP" sz="2400" i="1" dirty="0" smtClean="0">
                        <a:latin typeface="Cambria Math" panose="02040503050406030204" pitchFamily="18" charset="0"/>
                      </a:rPr>
                      <m:t>,</m:t>
                    </m:r>
                    <m:r>
                      <a:rPr lang="en-US" altLang="ja-JP" sz="2400" i="1" dirty="0">
                        <a:latin typeface="Cambria Math" panose="02040503050406030204" pitchFamily="18" charset="0"/>
                        <a:ea typeface="Cambria Math" panose="02040503050406030204" pitchFamily="18" charset="0"/>
                      </a:rPr>
                      <m:t>ℰ</m:t>
                    </m:r>
                    <m:r>
                      <a:rPr kumimoji="1" lang="en-US" altLang="ja-JP" sz="2400" i="1" dirty="0" smtClean="0">
                        <a:latin typeface="Cambria Math" panose="02040503050406030204" pitchFamily="18" charset="0"/>
                      </a:rPr>
                      <m:t>)</m:t>
                    </m:r>
                  </m:oMath>
                </a14:m>
                <a:endParaRPr kumimoji="1" lang="ja-JP" altLang="en-US" sz="2400"/>
              </a:p>
            </p:txBody>
          </p:sp>
        </mc:Choice>
        <mc:Fallback xmlns="">
          <p:sp>
            <p:nvSpPr>
              <p:cNvPr id="18" name="テキスト ボックス 17">
                <a:extLst>
                  <a:ext uri="{FF2B5EF4-FFF2-40B4-BE49-F238E27FC236}">
                    <a16:creationId xmlns:a16="http://schemas.microsoft.com/office/drawing/2014/main" id="{D7D6A39B-80D8-6148-B733-8B5EB5CD1583}"/>
                  </a:ext>
                </a:extLst>
              </p:cNvPr>
              <p:cNvSpPr txBox="1">
                <a:spLocks noRot="1" noChangeAspect="1" noMove="1" noResize="1" noEditPoints="1" noAdjustHandles="1" noChangeArrowheads="1" noChangeShapeType="1" noTextEdit="1"/>
              </p:cNvSpPr>
              <p:nvPr/>
            </p:nvSpPr>
            <p:spPr>
              <a:xfrm>
                <a:off x="754540" y="3651221"/>
                <a:ext cx="3065647" cy="461665"/>
              </a:xfrm>
              <a:prstGeom prst="rect">
                <a:avLst/>
              </a:prstGeom>
              <a:blipFill>
                <a:blip r:embed="rId3"/>
                <a:stretch>
                  <a:fillRect l="-2881" t="-7895" b="-28947"/>
                </a:stretch>
              </a:blipFill>
            </p:spPr>
            <p:txBody>
              <a:bodyPr/>
              <a:lstStyle/>
              <a:p>
                <a:r>
                  <a:rPr lang="ja-JP" altLang="en-US">
                    <a:noFill/>
                  </a:rPr>
                  <a:t> </a:t>
                </a:r>
              </a:p>
            </p:txBody>
          </p:sp>
        </mc:Fallback>
      </mc:AlternateContent>
      <p:graphicFrame>
        <p:nvGraphicFramePr>
          <p:cNvPr id="19" name="表 18">
            <a:extLst>
              <a:ext uri="{FF2B5EF4-FFF2-40B4-BE49-F238E27FC236}">
                <a16:creationId xmlns:a16="http://schemas.microsoft.com/office/drawing/2014/main" id="{46B1D776-E135-9742-BFBD-EDDD44607DE3}"/>
              </a:ext>
            </a:extLst>
          </p:cNvPr>
          <p:cNvGraphicFramePr>
            <a:graphicFrameLocks noGrp="1"/>
          </p:cNvGraphicFramePr>
          <p:nvPr>
            <p:extLst>
              <p:ext uri="{D42A27DB-BD31-4B8C-83A1-F6EECF244321}">
                <p14:modId xmlns:p14="http://schemas.microsoft.com/office/powerpoint/2010/main" val="2137133759"/>
              </p:ext>
            </p:extLst>
          </p:nvPr>
        </p:nvGraphicFramePr>
        <p:xfrm>
          <a:off x="5629767" y="3996652"/>
          <a:ext cx="1984444" cy="2173290"/>
        </p:xfrm>
        <a:graphic>
          <a:graphicData uri="http://schemas.openxmlformats.org/drawingml/2006/table">
            <a:tbl>
              <a:tblPr firstRow="1" bandRow="1">
                <a:tableStyleId>{5C22544A-7EE6-4342-B048-85BDC9FD1C3A}</a:tableStyleId>
              </a:tblPr>
              <a:tblGrid>
                <a:gridCol w="283492">
                  <a:extLst>
                    <a:ext uri="{9D8B030D-6E8A-4147-A177-3AD203B41FA5}">
                      <a16:colId xmlns:a16="http://schemas.microsoft.com/office/drawing/2014/main" val="4240600903"/>
                    </a:ext>
                  </a:extLst>
                </a:gridCol>
                <a:gridCol w="283492">
                  <a:extLst>
                    <a:ext uri="{9D8B030D-6E8A-4147-A177-3AD203B41FA5}">
                      <a16:colId xmlns:a16="http://schemas.microsoft.com/office/drawing/2014/main" val="3131245507"/>
                    </a:ext>
                  </a:extLst>
                </a:gridCol>
                <a:gridCol w="283492">
                  <a:extLst>
                    <a:ext uri="{9D8B030D-6E8A-4147-A177-3AD203B41FA5}">
                      <a16:colId xmlns:a16="http://schemas.microsoft.com/office/drawing/2014/main" val="2640061583"/>
                    </a:ext>
                  </a:extLst>
                </a:gridCol>
                <a:gridCol w="283492">
                  <a:extLst>
                    <a:ext uri="{9D8B030D-6E8A-4147-A177-3AD203B41FA5}">
                      <a16:colId xmlns:a16="http://schemas.microsoft.com/office/drawing/2014/main" val="2646611072"/>
                    </a:ext>
                  </a:extLst>
                </a:gridCol>
                <a:gridCol w="283492">
                  <a:extLst>
                    <a:ext uri="{9D8B030D-6E8A-4147-A177-3AD203B41FA5}">
                      <a16:colId xmlns:a16="http://schemas.microsoft.com/office/drawing/2014/main" val="4000553863"/>
                    </a:ext>
                  </a:extLst>
                </a:gridCol>
                <a:gridCol w="283492">
                  <a:extLst>
                    <a:ext uri="{9D8B030D-6E8A-4147-A177-3AD203B41FA5}">
                      <a16:colId xmlns:a16="http://schemas.microsoft.com/office/drawing/2014/main" val="1140327344"/>
                    </a:ext>
                  </a:extLst>
                </a:gridCol>
                <a:gridCol w="283492">
                  <a:extLst>
                    <a:ext uri="{9D8B030D-6E8A-4147-A177-3AD203B41FA5}">
                      <a16:colId xmlns:a16="http://schemas.microsoft.com/office/drawing/2014/main" val="2997105936"/>
                    </a:ext>
                  </a:extLst>
                </a:gridCol>
              </a:tblGrid>
              <a:tr h="310470">
                <a:tc>
                  <a:txBody>
                    <a:bodyPr/>
                    <a:lstStyle/>
                    <a:p>
                      <a:endParaRPr kumimoji="1" lang="ja-JP" altLang="en-US" sz="1200">
                        <a:ln>
                          <a:solidFill>
                            <a:sysClr val="windowText" lastClr="000000"/>
                          </a:solidFill>
                        </a:ln>
                        <a:solidFill>
                          <a:sysClr val="windowText" lastClr="000000"/>
                        </a:solidFill>
                      </a:endParaRPr>
                    </a:p>
                  </a:txBody>
                  <a:tcPr>
                    <a:solidFill>
                      <a:schemeClr val="bg2"/>
                    </a:solidFill>
                  </a:tcPr>
                </a:tc>
                <a:tc>
                  <a:txBody>
                    <a:bodyPr/>
                    <a:lstStyle/>
                    <a:p>
                      <a:r>
                        <a:rPr kumimoji="1" lang="en-US" altLang="ja-JP" sz="1200" dirty="0">
                          <a:ln>
                            <a:solidFill>
                              <a:sysClr val="windowText" lastClr="000000"/>
                            </a:solidFill>
                          </a:ln>
                          <a:solidFill>
                            <a:sysClr val="windowText" lastClr="000000"/>
                          </a:solidFill>
                        </a:rPr>
                        <a:t>a</a:t>
                      </a:r>
                      <a:endParaRPr kumimoji="1" lang="ja-JP" altLang="en-US" sz="1200">
                        <a:ln>
                          <a:solidFill>
                            <a:sysClr val="windowText" lastClr="000000"/>
                          </a:solidFill>
                        </a:ln>
                        <a:solidFill>
                          <a:sysClr val="windowText" lastClr="000000"/>
                        </a:solidFill>
                      </a:endParaRPr>
                    </a:p>
                  </a:txBody>
                  <a:tcPr>
                    <a:solidFill>
                      <a:schemeClr val="bg2"/>
                    </a:solidFill>
                  </a:tcPr>
                </a:tc>
                <a:tc>
                  <a:txBody>
                    <a:bodyPr/>
                    <a:lstStyle/>
                    <a:p>
                      <a:r>
                        <a:rPr kumimoji="1" lang="en-US" altLang="ja-JP" sz="1200" dirty="0">
                          <a:ln>
                            <a:solidFill>
                              <a:sysClr val="windowText" lastClr="000000"/>
                            </a:solidFill>
                          </a:ln>
                          <a:solidFill>
                            <a:sysClr val="windowText" lastClr="000000"/>
                          </a:solidFill>
                        </a:rPr>
                        <a:t>b</a:t>
                      </a:r>
                      <a:endParaRPr kumimoji="1" lang="ja-JP" altLang="en-US" sz="1200">
                        <a:ln>
                          <a:solidFill>
                            <a:sysClr val="windowText" lastClr="000000"/>
                          </a:solidFill>
                        </a:ln>
                        <a:solidFill>
                          <a:sysClr val="windowText" lastClr="000000"/>
                        </a:solidFill>
                      </a:endParaRPr>
                    </a:p>
                  </a:txBody>
                  <a:tcPr>
                    <a:solidFill>
                      <a:schemeClr val="bg2"/>
                    </a:solidFill>
                  </a:tcPr>
                </a:tc>
                <a:tc>
                  <a:txBody>
                    <a:bodyPr/>
                    <a:lstStyle/>
                    <a:p>
                      <a:r>
                        <a:rPr kumimoji="1" lang="en-US" altLang="ja-JP" sz="1200" dirty="0">
                          <a:ln>
                            <a:solidFill>
                              <a:sysClr val="windowText" lastClr="000000"/>
                            </a:solidFill>
                          </a:ln>
                          <a:solidFill>
                            <a:sysClr val="windowText" lastClr="000000"/>
                          </a:solidFill>
                        </a:rPr>
                        <a:t>c</a:t>
                      </a:r>
                      <a:endParaRPr kumimoji="1" lang="ja-JP" altLang="en-US" sz="1200">
                        <a:ln>
                          <a:solidFill>
                            <a:sysClr val="windowText" lastClr="000000"/>
                          </a:solidFill>
                        </a:ln>
                        <a:solidFill>
                          <a:sysClr val="windowText" lastClr="000000"/>
                        </a:solidFill>
                      </a:endParaRPr>
                    </a:p>
                  </a:txBody>
                  <a:tcPr>
                    <a:solidFill>
                      <a:schemeClr val="bg2"/>
                    </a:solidFill>
                  </a:tcPr>
                </a:tc>
                <a:tc>
                  <a:txBody>
                    <a:bodyPr/>
                    <a:lstStyle/>
                    <a:p>
                      <a:r>
                        <a:rPr kumimoji="1" lang="en-US" altLang="ja-JP" sz="1200" dirty="0">
                          <a:ln>
                            <a:solidFill>
                              <a:sysClr val="windowText" lastClr="000000"/>
                            </a:solidFill>
                          </a:ln>
                          <a:solidFill>
                            <a:sysClr val="windowText" lastClr="000000"/>
                          </a:solidFill>
                        </a:rPr>
                        <a:t>d</a:t>
                      </a:r>
                      <a:endParaRPr kumimoji="1" lang="ja-JP" altLang="en-US" sz="1200">
                        <a:ln>
                          <a:solidFill>
                            <a:sysClr val="windowText" lastClr="000000"/>
                          </a:solidFill>
                        </a:ln>
                        <a:solidFill>
                          <a:sysClr val="windowText" lastClr="000000"/>
                        </a:solidFill>
                      </a:endParaRPr>
                    </a:p>
                  </a:txBody>
                  <a:tcPr>
                    <a:solidFill>
                      <a:schemeClr val="bg2"/>
                    </a:solidFill>
                  </a:tcPr>
                </a:tc>
                <a:tc>
                  <a:txBody>
                    <a:bodyPr/>
                    <a:lstStyle/>
                    <a:p>
                      <a:r>
                        <a:rPr kumimoji="1" lang="en-US" altLang="ja-JP" sz="1200" dirty="0">
                          <a:ln>
                            <a:solidFill>
                              <a:sysClr val="windowText" lastClr="000000"/>
                            </a:solidFill>
                          </a:ln>
                          <a:solidFill>
                            <a:sysClr val="windowText" lastClr="000000"/>
                          </a:solidFill>
                        </a:rPr>
                        <a:t>e</a:t>
                      </a:r>
                      <a:endParaRPr kumimoji="1" lang="ja-JP" altLang="en-US" sz="1200">
                        <a:ln>
                          <a:solidFill>
                            <a:sysClr val="windowText" lastClr="000000"/>
                          </a:solidFill>
                        </a:ln>
                        <a:solidFill>
                          <a:sysClr val="windowText" lastClr="000000"/>
                        </a:solidFill>
                      </a:endParaRPr>
                    </a:p>
                  </a:txBody>
                  <a:tcPr>
                    <a:solidFill>
                      <a:schemeClr val="bg2"/>
                    </a:solidFill>
                  </a:tcPr>
                </a:tc>
                <a:tc>
                  <a:txBody>
                    <a:bodyPr/>
                    <a:lstStyle/>
                    <a:p>
                      <a:r>
                        <a:rPr kumimoji="1" lang="en-US" altLang="ja-JP" sz="1200" dirty="0">
                          <a:ln>
                            <a:solidFill>
                              <a:sysClr val="windowText" lastClr="000000"/>
                            </a:solidFill>
                          </a:ln>
                          <a:solidFill>
                            <a:sysClr val="windowText" lastClr="000000"/>
                          </a:solidFill>
                        </a:rPr>
                        <a:t>f</a:t>
                      </a:r>
                      <a:endParaRPr kumimoji="1" lang="ja-JP" altLang="en-US" sz="1200">
                        <a:ln>
                          <a:solidFill>
                            <a:sysClr val="windowText" lastClr="000000"/>
                          </a:solidFill>
                        </a:ln>
                        <a:solidFill>
                          <a:sysClr val="windowText" lastClr="000000"/>
                        </a:solidFill>
                      </a:endParaRPr>
                    </a:p>
                  </a:txBody>
                  <a:tcPr>
                    <a:solidFill>
                      <a:schemeClr val="bg2"/>
                    </a:solidFill>
                  </a:tcPr>
                </a:tc>
                <a:extLst>
                  <a:ext uri="{0D108BD9-81ED-4DB2-BD59-A6C34878D82A}">
                    <a16:rowId xmlns:a16="http://schemas.microsoft.com/office/drawing/2014/main" val="2983472490"/>
                  </a:ext>
                </a:extLst>
              </a:tr>
              <a:tr h="310470">
                <a:tc>
                  <a:txBody>
                    <a:bodyPr/>
                    <a:lstStyle/>
                    <a:p>
                      <a:r>
                        <a:rPr kumimoji="1" lang="en-US" altLang="ja-JP" sz="1200" b="1" dirty="0">
                          <a:solidFill>
                            <a:schemeClr val="tx1"/>
                          </a:solidFill>
                        </a:rPr>
                        <a:t>a</a:t>
                      </a:r>
                      <a:endParaRPr kumimoji="1" lang="ja-JP" altLang="en-US" sz="1200" b="1">
                        <a:solidFill>
                          <a:schemeClr val="tx1"/>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extLst>
                  <a:ext uri="{0D108BD9-81ED-4DB2-BD59-A6C34878D82A}">
                    <a16:rowId xmlns:a16="http://schemas.microsoft.com/office/drawing/2014/main" val="3926711448"/>
                  </a:ext>
                </a:extLst>
              </a:tr>
              <a:tr h="310470">
                <a:tc>
                  <a:txBody>
                    <a:bodyPr/>
                    <a:lstStyle/>
                    <a:p>
                      <a:r>
                        <a:rPr kumimoji="1" lang="en-US" altLang="ja-JP" sz="1200" b="1" dirty="0">
                          <a:solidFill>
                            <a:schemeClr val="tx1"/>
                          </a:solidFill>
                        </a:rPr>
                        <a:t>b</a:t>
                      </a:r>
                      <a:endParaRPr kumimoji="1" lang="ja-JP" altLang="en-US" sz="1200" b="1">
                        <a:solidFill>
                          <a:schemeClr val="tx1"/>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extLst>
                  <a:ext uri="{0D108BD9-81ED-4DB2-BD59-A6C34878D82A}">
                    <a16:rowId xmlns:a16="http://schemas.microsoft.com/office/drawing/2014/main" val="2295261722"/>
                  </a:ext>
                </a:extLst>
              </a:tr>
              <a:tr h="310470">
                <a:tc>
                  <a:txBody>
                    <a:bodyPr/>
                    <a:lstStyle/>
                    <a:p>
                      <a:r>
                        <a:rPr kumimoji="1" lang="en-US" altLang="ja-JP" sz="1200" b="1" dirty="0">
                          <a:solidFill>
                            <a:schemeClr val="tx1"/>
                          </a:solidFill>
                        </a:rPr>
                        <a:t>c</a:t>
                      </a:r>
                      <a:endParaRPr kumimoji="1" lang="ja-JP" altLang="en-US" sz="1200" b="1">
                        <a:solidFill>
                          <a:schemeClr val="tx1"/>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extLst>
                  <a:ext uri="{0D108BD9-81ED-4DB2-BD59-A6C34878D82A}">
                    <a16:rowId xmlns:a16="http://schemas.microsoft.com/office/drawing/2014/main" val="2561249743"/>
                  </a:ext>
                </a:extLst>
              </a:tr>
              <a:tr h="310470">
                <a:tc>
                  <a:txBody>
                    <a:bodyPr/>
                    <a:lstStyle/>
                    <a:p>
                      <a:r>
                        <a:rPr kumimoji="1" lang="en-US" altLang="ja-JP" sz="1200" b="1" dirty="0">
                          <a:solidFill>
                            <a:schemeClr val="tx1"/>
                          </a:solidFill>
                        </a:rPr>
                        <a:t>d</a:t>
                      </a:r>
                      <a:endParaRPr kumimoji="1" lang="ja-JP" altLang="en-US" sz="1200" b="1">
                        <a:solidFill>
                          <a:schemeClr val="tx1"/>
                        </a:solidFill>
                      </a:endParaRPr>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extLst>
                  <a:ext uri="{0D108BD9-81ED-4DB2-BD59-A6C34878D82A}">
                    <a16:rowId xmlns:a16="http://schemas.microsoft.com/office/drawing/2014/main" val="3517421964"/>
                  </a:ext>
                </a:extLst>
              </a:tr>
              <a:tr h="310470">
                <a:tc>
                  <a:txBody>
                    <a:bodyPr/>
                    <a:lstStyle/>
                    <a:p>
                      <a:r>
                        <a:rPr kumimoji="1" lang="en-US" altLang="ja-JP" sz="1200" b="1" dirty="0">
                          <a:solidFill>
                            <a:schemeClr val="tx1"/>
                          </a:solidFill>
                        </a:rPr>
                        <a:t>e</a:t>
                      </a:r>
                      <a:endParaRPr kumimoji="1" lang="ja-JP" altLang="en-US" sz="1200" b="1">
                        <a:solidFill>
                          <a:schemeClr val="tx1"/>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solidFill>
                            <a:schemeClr val="accent2"/>
                          </a:solidFill>
                        </a:rPr>
                        <a:t>1</a:t>
                      </a:r>
                      <a:endParaRPr kumimoji="1" lang="ja-JP" altLang="en-US" sz="1200">
                        <a:solidFill>
                          <a:schemeClr val="accent2"/>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extLst>
                  <a:ext uri="{0D108BD9-81ED-4DB2-BD59-A6C34878D82A}">
                    <a16:rowId xmlns:a16="http://schemas.microsoft.com/office/drawing/2014/main" val="3792565558"/>
                  </a:ext>
                </a:extLst>
              </a:tr>
              <a:tr h="310470">
                <a:tc>
                  <a:txBody>
                    <a:bodyPr/>
                    <a:lstStyle/>
                    <a:p>
                      <a:r>
                        <a:rPr kumimoji="1" lang="en-US" altLang="ja-JP" sz="1200" b="1" dirty="0">
                          <a:solidFill>
                            <a:schemeClr val="tx1"/>
                          </a:solidFill>
                        </a:rPr>
                        <a:t>f</a:t>
                      </a:r>
                      <a:endParaRPr kumimoji="1" lang="ja-JP" altLang="en-US" sz="1200" b="1">
                        <a:solidFill>
                          <a:schemeClr val="tx1"/>
                        </a:solidFill>
                      </a:endParaRPr>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tc>
                  <a:txBody>
                    <a:bodyPr/>
                    <a:lstStyle/>
                    <a:p>
                      <a:r>
                        <a:rPr kumimoji="1" lang="en-US" altLang="ja-JP" sz="1200" dirty="0"/>
                        <a:t>0</a:t>
                      </a:r>
                      <a:endParaRPr kumimoji="1" lang="ja-JP" altLang="en-US" sz="1200"/>
                    </a:p>
                  </a:txBody>
                  <a:tcPr>
                    <a:solidFill>
                      <a:schemeClr val="bg2"/>
                    </a:solidFill>
                  </a:tcPr>
                </a:tc>
                <a:extLst>
                  <a:ext uri="{0D108BD9-81ED-4DB2-BD59-A6C34878D82A}">
                    <a16:rowId xmlns:a16="http://schemas.microsoft.com/office/drawing/2014/main" val="1130011029"/>
                  </a:ext>
                </a:extLst>
              </a:tr>
            </a:tbl>
          </a:graphicData>
        </a:graphic>
      </p:graphicFrame>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D7DF15B0-F336-F941-B46F-BC8C2D6BE12F}"/>
                  </a:ext>
                </a:extLst>
              </p:cNvPr>
              <p:cNvSpPr txBox="1"/>
              <p:nvPr/>
            </p:nvSpPr>
            <p:spPr>
              <a:xfrm>
                <a:off x="5933843" y="3594299"/>
                <a:ext cx="1823722" cy="461665"/>
              </a:xfrm>
              <a:prstGeom prst="rect">
                <a:avLst/>
              </a:prstGeom>
              <a:noFill/>
            </p:spPr>
            <p:txBody>
              <a:bodyPr wrap="square" rtlCol="0">
                <a:spAutoFit/>
              </a:bodyPr>
              <a:lstStyle/>
              <a:p>
                <a:r>
                  <a:rPr kumimoji="1" lang="ja-JP" altLang="en-US" sz="2400"/>
                  <a:t>隣接行列</a:t>
                </a:r>
                <a:r>
                  <a:rPr kumimoji="1" lang="en-US" altLang="ja-JP" sz="2400" dirty="0"/>
                  <a:t>: </a:t>
                </a:r>
                <a14:m>
                  <m:oMath xmlns:m="http://schemas.openxmlformats.org/officeDocument/2006/math">
                    <m:r>
                      <a:rPr kumimoji="1" lang="en-US" altLang="ja-JP" sz="2400" i="1" dirty="0" smtClean="0">
                        <a:latin typeface="Cambria Math" panose="02040503050406030204" pitchFamily="18" charset="0"/>
                      </a:rPr>
                      <m:t>𝐴</m:t>
                    </m:r>
                  </m:oMath>
                </a14:m>
                <a:endParaRPr kumimoji="1" lang="ja-JP" altLang="en-US" sz="2400"/>
              </a:p>
            </p:txBody>
          </p:sp>
        </mc:Choice>
        <mc:Fallback xmlns="">
          <p:sp>
            <p:nvSpPr>
              <p:cNvPr id="20" name="テキスト ボックス 19">
                <a:extLst>
                  <a:ext uri="{FF2B5EF4-FFF2-40B4-BE49-F238E27FC236}">
                    <a16:creationId xmlns:a16="http://schemas.microsoft.com/office/drawing/2014/main" id="{D7DF15B0-F336-F941-B46F-BC8C2D6BE12F}"/>
                  </a:ext>
                </a:extLst>
              </p:cNvPr>
              <p:cNvSpPr txBox="1">
                <a:spLocks noRot="1" noChangeAspect="1" noMove="1" noResize="1" noEditPoints="1" noAdjustHandles="1" noChangeArrowheads="1" noChangeShapeType="1" noTextEdit="1"/>
              </p:cNvSpPr>
              <p:nvPr/>
            </p:nvSpPr>
            <p:spPr>
              <a:xfrm>
                <a:off x="5933843" y="3594299"/>
                <a:ext cx="1823722" cy="461665"/>
              </a:xfrm>
              <a:prstGeom prst="rect">
                <a:avLst/>
              </a:prstGeom>
              <a:blipFill>
                <a:blip r:embed="rId4"/>
                <a:stretch>
                  <a:fillRect l="-4828" t="-8108" b="-29730"/>
                </a:stretch>
              </a:blipFill>
            </p:spPr>
            <p:txBody>
              <a:bodyPr/>
              <a:lstStyle/>
              <a:p>
                <a:r>
                  <a:rPr lang="ja-JP" altLang="en-US">
                    <a:noFill/>
                  </a:rPr>
                  <a:t> </a:t>
                </a:r>
              </a:p>
            </p:txBody>
          </p:sp>
        </mc:Fallback>
      </mc:AlternateContent>
      <p:grpSp>
        <p:nvGrpSpPr>
          <p:cNvPr id="71" name="グループ化 70">
            <a:extLst>
              <a:ext uri="{FF2B5EF4-FFF2-40B4-BE49-F238E27FC236}">
                <a16:creationId xmlns:a16="http://schemas.microsoft.com/office/drawing/2014/main" id="{42C450EA-2F11-6E43-B44D-C789FF6E3F3D}"/>
              </a:ext>
            </a:extLst>
          </p:cNvPr>
          <p:cNvGrpSpPr/>
          <p:nvPr/>
        </p:nvGrpSpPr>
        <p:grpSpPr>
          <a:xfrm>
            <a:off x="695712" y="4289355"/>
            <a:ext cx="3044450" cy="1914078"/>
            <a:chOff x="1129494" y="2362899"/>
            <a:chExt cx="3373592" cy="2167318"/>
          </a:xfrm>
        </p:grpSpPr>
        <p:grpSp>
          <p:nvGrpSpPr>
            <p:cNvPr id="34" name="グループ化 33">
              <a:extLst>
                <a:ext uri="{FF2B5EF4-FFF2-40B4-BE49-F238E27FC236}">
                  <a16:creationId xmlns:a16="http://schemas.microsoft.com/office/drawing/2014/main" id="{EE030748-0B85-764D-A3BE-628425850EFC}"/>
                </a:ext>
              </a:extLst>
            </p:cNvPr>
            <p:cNvGrpSpPr/>
            <p:nvPr/>
          </p:nvGrpSpPr>
          <p:grpSpPr>
            <a:xfrm>
              <a:off x="1129494" y="2647693"/>
              <a:ext cx="3128319" cy="1882524"/>
              <a:chOff x="969811" y="2709610"/>
              <a:chExt cx="4624849" cy="2546442"/>
            </a:xfrm>
          </p:grpSpPr>
          <p:sp>
            <p:nvSpPr>
              <p:cNvPr id="7" name="円/楕円 6">
                <a:extLst>
                  <a:ext uri="{FF2B5EF4-FFF2-40B4-BE49-F238E27FC236}">
                    <a16:creationId xmlns:a16="http://schemas.microsoft.com/office/drawing/2014/main" id="{647DC6A2-0977-3E4B-9320-02573CE2FF11}"/>
                  </a:ext>
                </a:extLst>
              </p:cNvPr>
              <p:cNvSpPr/>
              <p:nvPr/>
            </p:nvSpPr>
            <p:spPr>
              <a:xfrm>
                <a:off x="969811" y="4464052"/>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d</a:t>
                </a:r>
                <a:endParaRPr kumimoji="1" lang="ja-JP" altLang="en-US" sz="3200">
                  <a:solidFill>
                    <a:schemeClr val="tx1"/>
                  </a:solidFill>
                </a:endParaRPr>
              </a:p>
            </p:txBody>
          </p:sp>
          <p:sp>
            <p:nvSpPr>
              <p:cNvPr id="8" name="円/楕円 7">
                <a:extLst>
                  <a:ext uri="{FF2B5EF4-FFF2-40B4-BE49-F238E27FC236}">
                    <a16:creationId xmlns:a16="http://schemas.microsoft.com/office/drawing/2014/main" id="{49BA6D46-8FA9-8746-95B9-AC9E6FA35B6C}"/>
                  </a:ext>
                </a:extLst>
              </p:cNvPr>
              <p:cNvSpPr/>
              <p:nvPr/>
            </p:nvSpPr>
            <p:spPr>
              <a:xfrm>
                <a:off x="969811" y="2709610"/>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a</a:t>
                </a:r>
                <a:endParaRPr kumimoji="1" lang="ja-JP" altLang="en-US" sz="3200">
                  <a:solidFill>
                    <a:schemeClr val="tx1"/>
                  </a:solidFill>
                </a:endParaRPr>
              </a:p>
            </p:txBody>
          </p:sp>
          <p:sp>
            <p:nvSpPr>
              <p:cNvPr id="9" name="円/楕円 8">
                <a:extLst>
                  <a:ext uri="{FF2B5EF4-FFF2-40B4-BE49-F238E27FC236}">
                    <a16:creationId xmlns:a16="http://schemas.microsoft.com/office/drawing/2014/main" id="{AFD2AE29-C2AB-0447-A024-1268F6C8BB69}"/>
                  </a:ext>
                </a:extLst>
              </p:cNvPr>
              <p:cNvSpPr/>
              <p:nvPr/>
            </p:nvSpPr>
            <p:spPr>
              <a:xfrm>
                <a:off x="2901394" y="4464052"/>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e</a:t>
                </a:r>
                <a:endParaRPr kumimoji="1" lang="ja-JP" altLang="en-US" sz="3200">
                  <a:solidFill>
                    <a:schemeClr val="tx1"/>
                  </a:solidFill>
                </a:endParaRPr>
              </a:p>
            </p:txBody>
          </p:sp>
          <p:sp>
            <p:nvSpPr>
              <p:cNvPr id="10" name="円/楕円 9">
                <a:extLst>
                  <a:ext uri="{FF2B5EF4-FFF2-40B4-BE49-F238E27FC236}">
                    <a16:creationId xmlns:a16="http://schemas.microsoft.com/office/drawing/2014/main" id="{B86BA6CD-C4BA-034C-BD28-A2374AAB1551}"/>
                  </a:ext>
                </a:extLst>
              </p:cNvPr>
              <p:cNvSpPr/>
              <p:nvPr/>
            </p:nvSpPr>
            <p:spPr>
              <a:xfrm>
                <a:off x="2901394" y="2709610"/>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b</a:t>
                </a:r>
                <a:endParaRPr kumimoji="1" lang="ja-JP" altLang="en-US" sz="3200">
                  <a:solidFill>
                    <a:schemeClr val="tx1"/>
                  </a:solidFill>
                </a:endParaRPr>
              </a:p>
            </p:txBody>
          </p:sp>
          <p:sp>
            <p:nvSpPr>
              <p:cNvPr id="11" name="円/楕円 10">
                <a:extLst>
                  <a:ext uri="{FF2B5EF4-FFF2-40B4-BE49-F238E27FC236}">
                    <a16:creationId xmlns:a16="http://schemas.microsoft.com/office/drawing/2014/main" id="{2D18A990-C49C-3447-AA70-0F9AA73B0019}"/>
                  </a:ext>
                </a:extLst>
              </p:cNvPr>
              <p:cNvSpPr/>
              <p:nvPr/>
            </p:nvSpPr>
            <p:spPr>
              <a:xfrm>
                <a:off x="4802660" y="2709610"/>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dirty="0">
                    <a:solidFill>
                      <a:schemeClr val="tx1"/>
                    </a:solidFill>
                  </a:rPr>
                  <a:t>c</a:t>
                </a:r>
                <a:endParaRPr kumimoji="1" lang="ja-JP" altLang="en-US" sz="3200">
                  <a:solidFill>
                    <a:schemeClr val="tx1"/>
                  </a:solidFill>
                </a:endParaRPr>
              </a:p>
            </p:txBody>
          </p:sp>
          <p:cxnSp>
            <p:nvCxnSpPr>
              <p:cNvPr id="12" name="直線コネクタ 11">
                <a:extLst>
                  <a:ext uri="{FF2B5EF4-FFF2-40B4-BE49-F238E27FC236}">
                    <a16:creationId xmlns:a16="http://schemas.microsoft.com/office/drawing/2014/main" id="{A8E8434F-D4E2-CD47-B591-4C2D4EB21083}"/>
                  </a:ext>
                </a:extLst>
              </p:cNvPr>
              <p:cNvCxnSpPr>
                <a:cxnSpLocks/>
                <a:stCxn id="10" idx="4"/>
                <a:endCxn id="9" idx="0"/>
              </p:cNvCxnSpPr>
              <p:nvPr/>
            </p:nvCxnSpPr>
            <p:spPr>
              <a:xfrm>
                <a:off x="3297394" y="3501610"/>
                <a:ext cx="0" cy="9624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2131DA0-1274-5E43-90E6-DC0F56F04068}"/>
                  </a:ext>
                </a:extLst>
              </p:cNvPr>
              <p:cNvCxnSpPr>
                <a:cxnSpLocks/>
                <a:stCxn id="9" idx="2"/>
                <a:endCxn id="7" idx="6"/>
              </p:cNvCxnSpPr>
              <p:nvPr/>
            </p:nvCxnSpPr>
            <p:spPr>
              <a:xfrm flipH="1">
                <a:off x="1761811" y="4860052"/>
                <a:ext cx="1139583"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904F6574-7FA5-0A42-8391-E10F5F137B1C}"/>
                  </a:ext>
                </a:extLst>
              </p:cNvPr>
              <p:cNvCxnSpPr>
                <a:cxnSpLocks/>
                <a:stCxn id="7" idx="0"/>
                <a:endCxn id="8" idx="4"/>
              </p:cNvCxnSpPr>
              <p:nvPr/>
            </p:nvCxnSpPr>
            <p:spPr>
              <a:xfrm flipV="1">
                <a:off x="1365811" y="3501610"/>
                <a:ext cx="0" cy="96244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5CB4DBB-8864-7941-9A64-52D8DE0CD22F}"/>
                  </a:ext>
                </a:extLst>
              </p:cNvPr>
              <p:cNvCxnSpPr>
                <a:cxnSpLocks/>
                <a:stCxn id="9" idx="7"/>
                <a:endCxn id="11" idx="3"/>
              </p:cNvCxnSpPr>
              <p:nvPr/>
            </p:nvCxnSpPr>
            <p:spPr>
              <a:xfrm flipV="1">
                <a:off x="3577408" y="3385624"/>
                <a:ext cx="1341238" cy="119441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62413E7E-9965-DC4B-9AD2-FF6439A277D6}"/>
                  </a:ext>
                </a:extLst>
              </p:cNvPr>
              <p:cNvCxnSpPr>
                <a:cxnSpLocks/>
                <a:stCxn id="11" idx="2"/>
                <a:endCxn id="10" idx="6"/>
              </p:cNvCxnSpPr>
              <p:nvPr/>
            </p:nvCxnSpPr>
            <p:spPr>
              <a:xfrm flipH="1">
                <a:off x="3693394" y="3105610"/>
                <a:ext cx="110926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円/楕円 16">
                <a:extLst>
                  <a:ext uri="{FF2B5EF4-FFF2-40B4-BE49-F238E27FC236}">
                    <a16:creationId xmlns:a16="http://schemas.microsoft.com/office/drawing/2014/main" id="{9408F771-B9C8-5A45-B978-649A31558B92}"/>
                  </a:ext>
                </a:extLst>
              </p:cNvPr>
              <p:cNvSpPr/>
              <p:nvPr/>
            </p:nvSpPr>
            <p:spPr>
              <a:xfrm>
                <a:off x="4802659" y="4464052"/>
                <a:ext cx="792000" cy="79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a:solidFill>
                      <a:schemeClr val="tx1"/>
                    </a:solidFill>
                  </a:rPr>
                  <a:t>f</a:t>
                </a:r>
                <a:endParaRPr kumimoji="1" lang="ja-JP" altLang="en-US" sz="3200">
                  <a:solidFill>
                    <a:schemeClr val="tx1"/>
                  </a:solidFill>
                </a:endParaRPr>
              </a:p>
            </p:txBody>
          </p:sp>
        </p:grpSp>
        <p:grpSp>
          <p:nvGrpSpPr>
            <p:cNvPr id="36" name="グループ化 35">
              <a:extLst>
                <a:ext uri="{FF2B5EF4-FFF2-40B4-BE49-F238E27FC236}">
                  <a16:creationId xmlns:a16="http://schemas.microsoft.com/office/drawing/2014/main" id="{6848006E-A7AB-B54F-8057-3AA242F49050}"/>
                </a:ext>
              </a:extLst>
            </p:cNvPr>
            <p:cNvGrpSpPr/>
            <p:nvPr/>
          </p:nvGrpSpPr>
          <p:grpSpPr>
            <a:xfrm>
              <a:off x="1737849" y="2369245"/>
              <a:ext cx="115665" cy="515312"/>
              <a:chOff x="7738423" y="3714117"/>
              <a:chExt cx="275680" cy="1075926"/>
            </a:xfrm>
          </p:grpSpPr>
          <p:sp>
            <p:nvSpPr>
              <p:cNvPr id="37" name="正方形/長方形 36">
                <a:extLst>
                  <a:ext uri="{FF2B5EF4-FFF2-40B4-BE49-F238E27FC236}">
                    <a16:creationId xmlns:a16="http://schemas.microsoft.com/office/drawing/2014/main" id="{666D01A3-71D6-EB46-8A15-03DDBBE5DE52}"/>
                  </a:ext>
                </a:extLst>
              </p:cNvPr>
              <p:cNvSpPr/>
              <p:nvPr/>
            </p:nvSpPr>
            <p:spPr>
              <a:xfrm>
                <a:off x="7738423" y="3714117"/>
                <a:ext cx="275680" cy="261939"/>
              </a:xfrm>
              <a:prstGeom prst="rect">
                <a:avLst/>
              </a:prstGeom>
              <a:solidFill>
                <a:schemeClr val="accent1">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9883B462-DB3D-5649-A7ED-52ED2591AABC}"/>
                  </a:ext>
                </a:extLst>
              </p:cNvPr>
              <p:cNvSpPr/>
              <p:nvPr/>
            </p:nvSpPr>
            <p:spPr>
              <a:xfrm>
                <a:off x="7738423" y="3983516"/>
                <a:ext cx="275680" cy="261939"/>
              </a:xfrm>
              <a:prstGeom prst="rect">
                <a:avLst/>
              </a:prstGeom>
              <a:solidFill>
                <a:schemeClr val="accent6">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0FC8FC37-8B44-AD41-816E-D39256CDC556}"/>
                  </a:ext>
                </a:extLst>
              </p:cNvPr>
              <p:cNvSpPr/>
              <p:nvPr/>
            </p:nvSpPr>
            <p:spPr>
              <a:xfrm>
                <a:off x="7738423" y="4252915"/>
                <a:ext cx="275680" cy="261939"/>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A22A0010-B7F2-9448-9BFF-5FD20AF4044E}"/>
                  </a:ext>
                </a:extLst>
              </p:cNvPr>
              <p:cNvSpPr/>
              <p:nvPr/>
            </p:nvSpPr>
            <p:spPr>
              <a:xfrm>
                <a:off x="7738423" y="4528104"/>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46" name="グループ化 45">
              <a:extLst>
                <a:ext uri="{FF2B5EF4-FFF2-40B4-BE49-F238E27FC236}">
                  <a16:creationId xmlns:a16="http://schemas.microsoft.com/office/drawing/2014/main" id="{F8F34757-929C-E443-BE3D-8A7798136B38}"/>
                </a:ext>
              </a:extLst>
            </p:cNvPr>
            <p:cNvGrpSpPr/>
            <p:nvPr/>
          </p:nvGrpSpPr>
          <p:grpSpPr>
            <a:xfrm>
              <a:off x="1737849" y="3556569"/>
              <a:ext cx="115665" cy="515312"/>
              <a:chOff x="7738423" y="3714117"/>
              <a:chExt cx="275680" cy="1075926"/>
            </a:xfrm>
          </p:grpSpPr>
          <p:sp>
            <p:nvSpPr>
              <p:cNvPr id="47" name="正方形/長方形 46">
                <a:extLst>
                  <a:ext uri="{FF2B5EF4-FFF2-40B4-BE49-F238E27FC236}">
                    <a16:creationId xmlns:a16="http://schemas.microsoft.com/office/drawing/2014/main" id="{01DEE1AB-17A7-AA40-B4B7-F74C6ADA86EB}"/>
                  </a:ext>
                </a:extLst>
              </p:cNvPr>
              <p:cNvSpPr/>
              <p:nvPr/>
            </p:nvSpPr>
            <p:spPr>
              <a:xfrm>
                <a:off x="7738423" y="3714117"/>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74F0BDCD-73AA-8B49-9B19-A52667AACDCF}"/>
                  </a:ext>
                </a:extLst>
              </p:cNvPr>
              <p:cNvSpPr/>
              <p:nvPr/>
            </p:nvSpPr>
            <p:spPr>
              <a:xfrm>
                <a:off x="7738423" y="3983516"/>
                <a:ext cx="275680" cy="261939"/>
              </a:xfrm>
              <a:prstGeom prst="rect">
                <a:avLst/>
              </a:prstGeom>
              <a:solidFill>
                <a:schemeClr val="accent6">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B7BA052E-C779-884C-BE56-BCE9E5CFB62D}"/>
                  </a:ext>
                </a:extLst>
              </p:cNvPr>
              <p:cNvSpPr/>
              <p:nvPr/>
            </p:nvSpPr>
            <p:spPr>
              <a:xfrm>
                <a:off x="7738423" y="4252915"/>
                <a:ext cx="275680" cy="261939"/>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FF1AFDF8-53A6-C84F-AD8C-35D90BB80AA9}"/>
                  </a:ext>
                </a:extLst>
              </p:cNvPr>
              <p:cNvSpPr/>
              <p:nvPr/>
            </p:nvSpPr>
            <p:spPr>
              <a:xfrm>
                <a:off x="7738423" y="4528104"/>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51" name="グループ化 50">
              <a:extLst>
                <a:ext uri="{FF2B5EF4-FFF2-40B4-BE49-F238E27FC236}">
                  <a16:creationId xmlns:a16="http://schemas.microsoft.com/office/drawing/2014/main" id="{DB24AAF3-AB92-D941-A8E9-541FF4E4E02B}"/>
                </a:ext>
              </a:extLst>
            </p:cNvPr>
            <p:cNvGrpSpPr/>
            <p:nvPr/>
          </p:nvGrpSpPr>
          <p:grpSpPr>
            <a:xfrm>
              <a:off x="3080338" y="2366072"/>
              <a:ext cx="121564" cy="515312"/>
              <a:chOff x="7738423" y="3714117"/>
              <a:chExt cx="275680" cy="1075926"/>
            </a:xfrm>
          </p:grpSpPr>
          <p:sp>
            <p:nvSpPr>
              <p:cNvPr id="52" name="正方形/長方形 51">
                <a:extLst>
                  <a:ext uri="{FF2B5EF4-FFF2-40B4-BE49-F238E27FC236}">
                    <a16:creationId xmlns:a16="http://schemas.microsoft.com/office/drawing/2014/main" id="{B3805600-F64F-2C40-9FDA-BE2C4C9006FE}"/>
                  </a:ext>
                </a:extLst>
              </p:cNvPr>
              <p:cNvSpPr/>
              <p:nvPr/>
            </p:nvSpPr>
            <p:spPr>
              <a:xfrm>
                <a:off x="7738423" y="3714117"/>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3" name="正方形/長方形 52">
                <a:extLst>
                  <a:ext uri="{FF2B5EF4-FFF2-40B4-BE49-F238E27FC236}">
                    <a16:creationId xmlns:a16="http://schemas.microsoft.com/office/drawing/2014/main" id="{D06665F0-CFA6-A248-BAB2-28BFB3F396FD}"/>
                  </a:ext>
                </a:extLst>
              </p:cNvPr>
              <p:cNvSpPr/>
              <p:nvPr/>
            </p:nvSpPr>
            <p:spPr>
              <a:xfrm>
                <a:off x="7738423" y="3983516"/>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4" name="正方形/長方形 53">
                <a:extLst>
                  <a:ext uri="{FF2B5EF4-FFF2-40B4-BE49-F238E27FC236}">
                    <a16:creationId xmlns:a16="http://schemas.microsoft.com/office/drawing/2014/main" id="{04A0F755-BB91-294B-8A19-1CBC286FB5B7}"/>
                  </a:ext>
                </a:extLst>
              </p:cNvPr>
              <p:cNvSpPr/>
              <p:nvPr/>
            </p:nvSpPr>
            <p:spPr>
              <a:xfrm>
                <a:off x="7738423" y="4252915"/>
                <a:ext cx="275680" cy="261939"/>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5" name="正方形/長方形 54">
                <a:extLst>
                  <a:ext uri="{FF2B5EF4-FFF2-40B4-BE49-F238E27FC236}">
                    <a16:creationId xmlns:a16="http://schemas.microsoft.com/office/drawing/2014/main" id="{0AC19EEF-A19A-D34F-9953-B8FD4F7954DA}"/>
                  </a:ext>
                </a:extLst>
              </p:cNvPr>
              <p:cNvSpPr/>
              <p:nvPr/>
            </p:nvSpPr>
            <p:spPr>
              <a:xfrm>
                <a:off x="7738423" y="4528104"/>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2A0C3D00-CFBB-3246-BDB2-D1D25E82D279}"/>
                </a:ext>
              </a:extLst>
            </p:cNvPr>
            <p:cNvGrpSpPr/>
            <p:nvPr/>
          </p:nvGrpSpPr>
          <p:grpSpPr>
            <a:xfrm>
              <a:off x="4329625" y="2362899"/>
              <a:ext cx="115665" cy="515312"/>
              <a:chOff x="7738423" y="3714117"/>
              <a:chExt cx="275680" cy="1075926"/>
            </a:xfrm>
          </p:grpSpPr>
          <p:sp>
            <p:nvSpPr>
              <p:cNvPr id="57" name="正方形/長方形 56">
                <a:extLst>
                  <a:ext uri="{FF2B5EF4-FFF2-40B4-BE49-F238E27FC236}">
                    <a16:creationId xmlns:a16="http://schemas.microsoft.com/office/drawing/2014/main" id="{D4F6F177-7214-E34B-B378-B97F462E6136}"/>
                  </a:ext>
                </a:extLst>
              </p:cNvPr>
              <p:cNvSpPr/>
              <p:nvPr/>
            </p:nvSpPr>
            <p:spPr>
              <a:xfrm>
                <a:off x="7738423" y="3714117"/>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8" name="正方形/長方形 57">
                <a:extLst>
                  <a:ext uri="{FF2B5EF4-FFF2-40B4-BE49-F238E27FC236}">
                    <a16:creationId xmlns:a16="http://schemas.microsoft.com/office/drawing/2014/main" id="{393BCBC0-A317-0645-BED3-F74907530B5F}"/>
                  </a:ext>
                </a:extLst>
              </p:cNvPr>
              <p:cNvSpPr/>
              <p:nvPr/>
            </p:nvSpPr>
            <p:spPr>
              <a:xfrm>
                <a:off x="7738423" y="3983516"/>
                <a:ext cx="275680" cy="261939"/>
              </a:xfrm>
              <a:prstGeom prst="rect">
                <a:avLst/>
              </a:prstGeom>
              <a:solidFill>
                <a:schemeClr val="accent6">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B1244551-44E0-1D46-BDAF-B62DCCFBB8A3}"/>
                  </a:ext>
                </a:extLst>
              </p:cNvPr>
              <p:cNvSpPr/>
              <p:nvPr/>
            </p:nvSpPr>
            <p:spPr>
              <a:xfrm>
                <a:off x="7738423" y="4252915"/>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0" name="正方形/長方形 59">
                <a:extLst>
                  <a:ext uri="{FF2B5EF4-FFF2-40B4-BE49-F238E27FC236}">
                    <a16:creationId xmlns:a16="http://schemas.microsoft.com/office/drawing/2014/main" id="{467AE82A-0AA7-D349-B4F6-05477CD26CF1}"/>
                  </a:ext>
                </a:extLst>
              </p:cNvPr>
              <p:cNvSpPr/>
              <p:nvPr/>
            </p:nvSpPr>
            <p:spPr>
              <a:xfrm>
                <a:off x="7738423" y="4528104"/>
                <a:ext cx="275680" cy="261939"/>
              </a:xfrm>
              <a:prstGeom prst="rect">
                <a:avLst/>
              </a:prstGeom>
              <a:solidFill>
                <a:srgbClr val="7030A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61" name="グループ化 60">
              <a:extLst>
                <a:ext uri="{FF2B5EF4-FFF2-40B4-BE49-F238E27FC236}">
                  <a16:creationId xmlns:a16="http://schemas.microsoft.com/office/drawing/2014/main" id="{FBC3D178-114C-BD4C-8D4E-16604DBD817F}"/>
                </a:ext>
              </a:extLst>
            </p:cNvPr>
            <p:cNvGrpSpPr/>
            <p:nvPr/>
          </p:nvGrpSpPr>
          <p:grpSpPr>
            <a:xfrm>
              <a:off x="3079746" y="3556569"/>
              <a:ext cx="115665" cy="515312"/>
              <a:chOff x="7738423" y="3714117"/>
              <a:chExt cx="275680" cy="1075926"/>
            </a:xfrm>
          </p:grpSpPr>
          <p:sp>
            <p:nvSpPr>
              <p:cNvPr id="62" name="正方形/長方形 61">
                <a:extLst>
                  <a:ext uri="{FF2B5EF4-FFF2-40B4-BE49-F238E27FC236}">
                    <a16:creationId xmlns:a16="http://schemas.microsoft.com/office/drawing/2014/main" id="{8C96FA0B-EB04-174E-9120-E90361D1E390}"/>
                  </a:ext>
                </a:extLst>
              </p:cNvPr>
              <p:cNvSpPr/>
              <p:nvPr/>
            </p:nvSpPr>
            <p:spPr>
              <a:xfrm>
                <a:off x="7738423" y="3714117"/>
                <a:ext cx="275680" cy="261939"/>
              </a:xfrm>
              <a:prstGeom prst="rect">
                <a:avLst/>
              </a:prstGeom>
              <a:solidFill>
                <a:schemeClr val="accent1">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6E41C6D9-0214-2D45-A10C-BF6AA361AF68}"/>
                  </a:ext>
                </a:extLst>
              </p:cNvPr>
              <p:cNvSpPr/>
              <p:nvPr/>
            </p:nvSpPr>
            <p:spPr>
              <a:xfrm>
                <a:off x="7738423" y="3983516"/>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1BFD3739-3B44-1349-B94B-D388204B7458}"/>
                  </a:ext>
                </a:extLst>
              </p:cNvPr>
              <p:cNvSpPr/>
              <p:nvPr/>
            </p:nvSpPr>
            <p:spPr>
              <a:xfrm>
                <a:off x="7738423" y="4252915"/>
                <a:ext cx="275680" cy="261939"/>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5" name="正方形/長方形 64">
                <a:extLst>
                  <a:ext uri="{FF2B5EF4-FFF2-40B4-BE49-F238E27FC236}">
                    <a16:creationId xmlns:a16="http://schemas.microsoft.com/office/drawing/2014/main" id="{9E0AFABC-C2FB-574D-91D2-BADED1CC187A}"/>
                  </a:ext>
                </a:extLst>
              </p:cNvPr>
              <p:cNvSpPr/>
              <p:nvPr/>
            </p:nvSpPr>
            <p:spPr>
              <a:xfrm>
                <a:off x="7738423" y="4528104"/>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66" name="グループ化 65">
              <a:extLst>
                <a:ext uri="{FF2B5EF4-FFF2-40B4-BE49-F238E27FC236}">
                  <a16:creationId xmlns:a16="http://schemas.microsoft.com/office/drawing/2014/main" id="{F584D72C-6136-8E45-90F5-5610CC578D74}"/>
                </a:ext>
              </a:extLst>
            </p:cNvPr>
            <p:cNvGrpSpPr/>
            <p:nvPr/>
          </p:nvGrpSpPr>
          <p:grpSpPr>
            <a:xfrm>
              <a:off x="4387421" y="3553396"/>
              <a:ext cx="115665" cy="515312"/>
              <a:chOff x="7738423" y="3714117"/>
              <a:chExt cx="275680" cy="1075926"/>
            </a:xfrm>
          </p:grpSpPr>
          <p:sp>
            <p:nvSpPr>
              <p:cNvPr id="67" name="正方形/長方形 66">
                <a:extLst>
                  <a:ext uri="{FF2B5EF4-FFF2-40B4-BE49-F238E27FC236}">
                    <a16:creationId xmlns:a16="http://schemas.microsoft.com/office/drawing/2014/main" id="{29878F2F-D7D5-CE4A-A476-051A1B8F68DA}"/>
                  </a:ext>
                </a:extLst>
              </p:cNvPr>
              <p:cNvSpPr/>
              <p:nvPr/>
            </p:nvSpPr>
            <p:spPr>
              <a:xfrm>
                <a:off x="7738423" y="3714117"/>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8" name="正方形/長方形 67">
                <a:extLst>
                  <a:ext uri="{FF2B5EF4-FFF2-40B4-BE49-F238E27FC236}">
                    <a16:creationId xmlns:a16="http://schemas.microsoft.com/office/drawing/2014/main" id="{E39E6FF1-D8A5-174B-9887-C7BA4FAD28E2}"/>
                  </a:ext>
                </a:extLst>
              </p:cNvPr>
              <p:cNvSpPr/>
              <p:nvPr/>
            </p:nvSpPr>
            <p:spPr>
              <a:xfrm>
                <a:off x="7738423" y="3983516"/>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69" name="正方形/長方形 68">
                <a:extLst>
                  <a:ext uri="{FF2B5EF4-FFF2-40B4-BE49-F238E27FC236}">
                    <a16:creationId xmlns:a16="http://schemas.microsoft.com/office/drawing/2014/main" id="{39DBFC2A-AC37-C643-B7E6-003242A8CAF6}"/>
                  </a:ext>
                </a:extLst>
              </p:cNvPr>
              <p:cNvSpPr/>
              <p:nvPr/>
            </p:nvSpPr>
            <p:spPr>
              <a:xfrm>
                <a:off x="7738423" y="4252915"/>
                <a:ext cx="275680" cy="261939"/>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55E4B52F-825C-8E44-8211-65350FCEF037}"/>
                  </a:ext>
                </a:extLst>
              </p:cNvPr>
              <p:cNvSpPr/>
              <p:nvPr/>
            </p:nvSpPr>
            <p:spPr>
              <a:xfrm>
                <a:off x="7738423" y="4528104"/>
                <a:ext cx="275680" cy="261939"/>
              </a:xfrm>
              <a:prstGeom prst="rect">
                <a:avLst/>
              </a:prstGeom>
              <a:solidFill>
                <a:srgbClr val="7030A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49C1A522-4072-9D4B-B68F-DA1BE8CD8B10}"/>
                  </a:ext>
                </a:extLst>
              </p:cNvPr>
              <p:cNvSpPr txBox="1"/>
              <p:nvPr/>
            </p:nvSpPr>
            <p:spPr>
              <a:xfrm>
                <a:off x="9061544" y="3777082"/>
                <a:ext cx="1619354" cy="369332"/>
              </a:xfrm>
              <a:prstGeom prst="rect">
                <a:avLst/>
              </a:prstGeom>
              <a:noFill/>
            </p:spPr>
            <p:txBody>
              <a:bodyPr wrap="none" rtlCol="0">
                <a:spAutoFit/>
              </a:bodyPr>
              <a:lstStyle/>
              <a:p>
                <a:r>
                  <a:rPr kumimoji="1" lang="ja-JP" altLang="en-US"/>
                  <a:t>特徴量行列</a:t>
                </a:r>
                <a:r>
                  <a:rPr kumimoji="1" lang="en-US" altLang="ja-JP" dirty="0"/>
                  <a:t>: </a:t>
                </a:r>
                <a14:m>
                  <m:oMath xmlns:m="http://schemas.openxmlformats.org/officeDocument/2006/math">
                    <m:r>
                      <a:rPr kumimoji="1" lang="en-US" altLang="ja-JP" i="1" dirty="0" smtClean="0">
                        <a:latin typeface="Cambria Math" panose="02040503050406030204" pitchFamily="18" charset="0"/>
                      </a:rPr>
                      <m:t>𝑋</m:t>
                    </m:r>
                  </m:oMath>
                </a14:m>
                <a:endParaRPr kumimoji="1" lang="ja-JP" altLang="en-US"/>
              </a:p>
            </p:txBody>
          </p:sp>
        </mc:Choice>
        <mc:Fallback xmlns="">
          <p:sp>
            <p:nvSpPr>
              <p:cNvPr id="135" name="テキスト ボックス 134">
                <a:extLst>
                  <a:ext uri="{FF2B5EF4-FFF2-40B4-BE49-F238E27FC236}">
                    <a16:creationId xmlns:a16="http://schemas.microsoft.com/office/drawing/2014/main" id="{49C1A522-4072-9D4B-B68F-DA1BE8CD8B10}"/>
                  </a:ext>
                </a:extLst>
              </p:cNvPr>
              <p:cNvSpPr txBox="1">
                <a:spLocks noRot="1" noChangeAspect="1" noMove="1" noResize="1" noEditPoints="1" noAdjustHandles="1" noChangeArrowheads="1" noChangeShapeType="1" noTextEdit="1"/>
              </p:cNvSpPr>
              <p:nvPr/>
            </p:nvSpPr>
            <p:spPr>
              <a:xfrm>
                <a:off x="9061544" y="3777082"/>
                <a:ext cx="1619354" cy="369332"/>
              </a:xfrm>
              <a:prstGeom prst="rect">
                <a:avLst/>
              </a:prstGeom>
              <a:blipFill>
                <a:blip r:embed="rId5"/>
                <a:stretch>
                  <a:fillRect l="-3125" t="-3333" b="-26667"/>
                </a:stretch>
              </a:blipFill>
            </p:spPr>
            <p:txBody>
              <a:bodyPr/>
              <a:lstStyle/>
              <a:p>
                <a:r>
                  <a:rPr lang="ja-JP" altLang="en-US">
                    <a:noFill/>
                  </a:rPr>
                  <a:t> </a:t>
                </a:r>
              </a:p>
            </p:txBody>
          </p:sp>
        </mc:Fallback>
      </mc:AlternateContent>
      <p:grpSp>
        <p:nvGrpSpPr>
          <p:cNvPr id="179" name="グループ化 178">
            <a:extLst>
              <a:ext uri="{FF2B5EF4-FFF2-40B4-BE49-F238E27FC236}">
                <a16:creationId xmlns:a16="http://schemas.microsoft.com/office/drawing/2014/main" id="{A8F735AD-7579-BC4B-A0D3-73508C3E8438}"/>
              </a:ext>
            </a:extLst>
          </p:cNvPr>
          <p:cNvGrpSpPr/>
          <p:nvPr/>
        </p:nvGrpSpPr>
        <p:grpSpPr>
          <a:xfrm>
            <a:off x="9477374" y="4375808"/>
            <a:ext cx="864000" cy="1728000"/>
            <a:chOff x="9720000" y="3600000"/>
            <a:chExt cx="864000" cy="1728000"/>
          </a:xfrm>
        </p:grpSpPr>
        <p:grpSp>
          <p:nvGrpSpPr>
            <p:cNvPr id="153" name="グループ化 152">
              <a:extLst>
                <a:ext uri="{FF2B5EF4-FFF2-40B4-BE49-F238E27FC236}">
                  <a16:creationId xmlns:a16="http://schemas.microsoft.com/office/drawing/2014/main" id="{EB3A7540-C493-E144-A7F5-5CE7D5C98B74}"/>
                </a:ext>
              </a:extLst>
            </p:cNvPr>
            <p:cNvGrpSpPr/>
            <p:nvPr/>
          </p:nvGrpSpPr>
          <p:grpSpPr>
            <a:xfrm>
              <a:off x="9720000" y="3600000"/>
              <a:ext cx="864000" cy="288000"/>
              <a:chOff x="9720000" y="3600000"/>
              <a:chExt cx="864000" cy="288000"/>
            </a:xfrm>
          </p:grpSpPr>
          <p:sp>
            <p:nvSpPr>
              <p:cNvPr id="73" name="正方形/長方形 72">
                <a:extLst>
                  <a:ext uri="{FF2B5EF4-FFF2-40B4-BE49-F238E27FC236}">
                    <a16:creationId xmlns:a16="http://schemas.microsoft.com/office/drawing/2014/main" id="{5C036224-6E1D-464B-BB65-0D1144705B0C}"/>
                  </a:ext>
                </a:extLst>
              </p:cNvPr>
              <p:cNvSpPr/>
              <p:nvPr/>
            </p:nvSpPr>
            <p:spPr>
              <a:xfrm>
                <a:off x="9720000" y="3600000"/>
                <a:ext cx="216000" cy="288000"/>
              </a:xfrm>
              <a:prstGeom prst="rect">
                <a:avLst/>
              </a:prstGeom>
              <a:solidFill>
                <a:schemeClr val="accent1">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AEBC3ED0-83AE-FB41-8311-BA40548503E3}"/>
                  </a:ext>
                </a:extLst>
              </p:cNvPr>
              <p:cNvSpPr/>
              <p:nvPr/>
            </p:nvSpPr>
            <p:spPr>
              <a:xfrm>
                <a:off x="9936000" y="3600000"/>
                <a:ext cx="216000" cy="288000"/>
              </a:xfrm>
              <a:prstGeom prst="rect">
                <a:avLst/>
              </a:prstGeom>
              <a:solidFill>
                <a:schemeClr val="accent6">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34C0D5BD-D27A-3140-AC1A-39555C97B57E}"/>
                  </a:ext>
                </a:extLst>
              </p:cNvPr>
              <p:cNvSpPr/>
              <p:nvPr/>
            </p:nvSpPr>
            <p:spPr>
              <a:xfrm>
                <a:off x="10152000" y="3600000"/>
                <a:ext cx="216000" cy="288000"/>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51A74366-CA4A-8C41-A941-ABB0A90A2840}"/>
                  </a:ext>
                </a:extLst>
              </p:cNvPr>
              <p:cNvSpPr/>
              <p:nvPr/>
            </p:nvSpPr>
            <p:spPr>
              <a:xfrm>
                <a:off x="10368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54" name="グループ化 153">
              <a:extLst>
                <a:ext uri="{FF2B5EF4-FFF2-40B4-BE49-F238E27FC236}">
                  <a16:creationId xmlns:a16="http://schemas.microsoft.com/office/drawing/2014/main" id="{78EF1C6F-BDE0-E742-BB9D-1835EB1EF0DD}"/>
                </a:ext>
              </a:extLst>
            </p:cNvPr>
            <p:cNvGrpSpPr/>
            <p:nvPr/>
          </p:nvGrpSpPr>
          <p:grpSpPr>
            <a:xfrm>
              <a:off x="9720000" y="3889376"/>
              <a:ext cx="864000" cy="288000"/>
              <a:chOff x="9720000" y="3600000"/>
              <a:chExt cx="864000" cy="288000"/>
            </a:xfrm>
          </p:grpSpPr>
          <p:sp>
            <p:nvSpPr>
              <p:cNvPr id="155" name="正方形/長方形 154">
                <a:extLst>
                  <a:ext uri="{FF2B5EF4-FFF2-40B4-BE49-F238E27FC236}">
                    <a16:creationId xmlns:a16="http://schemas.microsoft.com/office/drawing/2014/main" id="{4B8E3AA1-C35C-E248-9580-D7E13F274616}"/>
                  </a:ext>
                </a:extLst>
              </p:cNvPr>
              <p:cNvSpPr/>
              <p:nvPr/>
            </p:nvSpPr>
            <p:spPr>
              <a:xfrm>
                <a:off x="9720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AD587654-8413-4448-8183-A3CE2021F7EA}"/>
                  </a:ext>
                </a:extLst>
              </p:cNvPr>
              <p:cNvSpPr/>
              <p:nvPr/>
            </p:nvSpPr>
            <p:spPr>
              <a:xfrm>
                <a:off x="9936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5946D170-D5CC-864A-A9C6-29A3773945AB}"/>
                  </a:ext>
                </a:extLst>
              </p:cNvPr>
              <p:cNvSpPr/>
              <p:nvPr/>
            </p:nvSpPr>
            <p:spPr>
              <a:xfrm>
                <a:off x="10152000" y="3600000"/>
                <a:ext cx="216000" cy="288000"/>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2454218C-58CC-414C-B9C7-D0A43F3C5DCB}"/>
                  </a:ext>
                </a:extLst>
              </p:cNvPr>
              <p:cNvSpPr/>
              <p:nvPr/>
            </p:nvSpPr>
            <p:spPr>
              <a:xfrm>
                <a:off x="10368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59" name="グループ化 158">
              <a:extLst>
                <a:ext uri="{FF2B5EF4-FFF2-40B4-BE49-F238E27FC236}">
                  <a16:creationId xmlns:a16="http://schemas.microsoft.com/office/drawing/2014/main" id="{BDC885A1-4E53-6545-B330-69DC946FEFAC}"/>
                </a:ext>
              </a:extLst>
            </p:cNvPr>
            <p:cNvGrpSpPr/>
            <p:nvPr/>
          </p:nvGrpSpPr>
          <p:grpSpPr>
            <a:xfrm>
              <a:off x="9720000" y="4176000"/>
              <a:ext cx="864000" cy="288000"/>
              <a:chOff x="9720000" y="3600000"/>
              <a:chExt cx="864000" cy="288000"/>
            </a:xfrm>
          </p:grpSpPr>
          <p:sp>
            <p:nvSpPr>
              <p:cNvPr id="160" name="正方形/長方形 159">
                <a:extLst>
                  <a:ext uri="{FF2B5EF4-FFF2-40B4-BE49-F238E27FC236}">
                    <a16:creationId xmlns:a16="http://schemas.microsoft.com/office/drawing/2014/main" id="{3BC4540C-ACD2-C745-A8C8-D298BC135D47}"/>
                  </a:ext>
                </a:extLst>
              </p:cNvPr>
              <p:cNvSpPr/>
              <p:nvPr/>
            </p:nvSpPr>
            <p:spPr>
              <a:xfrm>
                <a:off x="9720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C1BFD7E2-CC16-2B4E-9553-88804CADD7CA}"/>
                  </a:ext>
                </a:extLst>
              </p:cNvPr>
              <p:cNvSpPr/>
              <p:nvPr/>
            </p:nvSpPr>
            <p:spPr>
              <a:xfrm>
                <a:off x="9936000" y="3600000"/>
                <a:ext cx="216000" cy="288000"/>
              </a:xfrm>
              <a:prstGeom prst="rect">
                <a:avLst/>
              </a:prstGeom>
              <a:solidFill>
                <a:schemeClr val="accent6">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E78A924E-21D2-5A49-B75B-15A0DA4E228F}"/>
                  </a:ext>
                </a:extLst>
              </p:cNvPr>
              <p:cNvSpPr/>
              <p:nvPr/>
            </p:nvSpPr>
            <p:spPr>
              <a:xfrm>
                <a:off x="10152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id="{3BF69A74-4772-1C44-998E-9F02ECD730DA}"/>
                  </a:ext>
                </a:extLst>
              </p:cNvPr>
              <p:cNvSpPr/>
              <p:nvPr/>
            </p:nvSpPr>
            <p:spPr>
              <a:xfrm>
                <a:off x="10368000" y="3600000"/>
                <a:ext cx="216000" cy="288000"/>
              </a:xfrm>
              <a:prstGeom prst="rect">
                <a:avLst/>
              </a:prstGeom>
              <a:solidFill>
                <a:srgbClr val="7030A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64" name="グループ化 163">
              <a:extLst>
                <a:ext uri="{FF2B5EF4-FFF2-40B4-BE49-F238E27FC236}">
                  <a16:creationId xmlns:a16="http://schemas.microsoft.com/office/drawing/2014/main" id="{5D43BCC6-BC88-BA41-9A5F-27F3B66EE1E1}"/>
                </a:ext>
              </a:extLst>
            </p:cNvPr>
            <p:cNvGrpSpPr/>
            <p:nvPr/>
          </p:nvGrpSpPr>
          <p:grpSpPr>
            <a:xfrm>
              <a:off x="9720000" y="4464000"/>
              <a:ext cx="864000" cy="288000"/>
              <a:chOff x="9720000" y="3600000"/>
              <a:chExt cx="864000" cy="288000"/>
            </a:xfrm>
          </p:grpSpPr>
          <p:sp>
            <p:nvSpPr>
              <p:cNvPr id="165" name="正方形/長方形 164">
                <a:extLst>
                  <a:ext uri="{FF2B5EF4-FFF2-40B4-BE49-F238E27FC236}">
                    <a16:creationId xmlns:a16="http://schemas.microsoft.com/office/drawing/2014/main" id="{C63A1AA4-369E-7241-BF59-9E07D1FEF8D9}"/>
                  </a:ext>
                </a:extLst>
              </p:cNvPr>
              <p:cNvSpPr/>
              <p:nvPr/>
            </p:nvSpPr>
            <p:spPr>
              <a:xfrm>
                <a:off x="9720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6" name="正方形/長方形 165">
                <a:extLst>
                  <a:ext uri="{FF2B5EF4-FFF2-40B4-BE49-F238E27FC236}">
                    <a16:creationId xmlns:a16="http://schemas.microsoft.com/office/drawing/2014/main" id="{B1C81666-9306-114D-8A99-F5BCAB77C361}"/>
                  </a:ext>
                </a:extLst>
              </p:cNvPr>
              <p:cNvSpPr/>
              <p:nvPr/>
            </p:nvSpPr>
            <p:spPr>
              <a:xfrm>
                <a:off x="9936000" y="3600000"/>
                <a:ext cx="216000" cy="288000"/>
              </a:xfrm>
              <a:prstGeom prst="rect">
                <a:avLst/>
              </a:prstGeom>
              <a:solidFill>
                <a:schemeClr val="accent6">
                  <a:lumMod val="40000"/>
                  <a:lumOff val="6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7" name="正方形/長方形 166">
                <a:extLst>
                  <a:ext uri="{FF2B5EF4-FFF2-40B4-BE49-F238E27FC236}">
                    <a16:creationId xmlns:a16="http://schemas.microsoft.com/office/drawing/2014/main" id="{9FD9A7A7-C373-084D-9B2A-99BDB0BAF07F}"/>
                  </a:ext>
                </a:extLst>
              </p:cNvPr>
              <p:cNvSpPr/>
              <p:nvPr/>
            </p:nvSpPr>
            <p:spPr>
              <a:xfrm>
                <a:off x="10152000" y="3600000"/>
                <a:ext cx="216000" cy="288000"/>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68" name="正方形/長方形 167">
                <a:extLst>
                  <a:ext uri="{FF2B5EF4-FFF2-40B4-BE49-F238E27FC236}">
                    <a16:creationId xmlns:a16="http://schemas.microsoft.com/office/drawing/2014/main" id="{521FC7A6-E64B-1940-9CC3-92E76B8776D5}"/>
                  </a:ext>
                </a:extLst>
              </p:cNvPr>
              <p:cNvSpPr/>
              <p:nvPr/>
            </p:nvSpPr>
            <p:spPr>
              <a:xfrm>
                <a:off x="10368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69" name="グループ化 168">
              <a:extLst>
                <a:ext uri="{FF2B5EF4-FFF2-40B4-BE49-F238E27FC236}">
                  <a16:creationId xmlns:a16="http://schemas.microsoft.com/office/drawing/2014/main" id="{BD251CC0-6374-5F4F-AC98-3F9DD735A406}"/>
                </a:ext>
              </a:extLst>
            </p:cNvPr>
            <p:cNvGrpSpPr/>
            <p:nvPr/>
          </p:nvGrpSpPr>
          <p:grpSpPr>
            <a:xfrm>
              <a:off x="9720000" y="4752000"/>
              <a:ext cx="864000" cy="288000"/>
              <a:chOff x="9720000" y="3600000"/>
              <a:chExt cx="864000" cy="288000"/>
            </a:xfrm>
          </p:grpSpPr>
          <p:sp>
            <p:nvSpPr>
              <p:cNvPr id="170" name="正方形/長方形 169">
                <a:extLst>
                  <a:ext uri="{FF2B5EF4-FFF2-40B4-BE49-F238E27FC236}">
                    <a16:creationId xmlns:a16="http://schemas.microsoft.com/office/drawing/2014/main" id="{D26362FB-7BBC-9044-A543-A205A0DE5589}"/>
                  </a:ext>
                </a:extLst>
              </p:cNvPr>
              <p:cNvSpPr/>
              <p:nvPr/>
            </p:nvSpPr>
            <p:spPr>
              <a:xfrm>
                <a:off x="9720000" y="3600000"/>
                <a:ext cx="216000" cy="288000"/>
              </a:xfrm>
              <a:prstGeom prst="rect">
                <a:avLst/>
              </a:prstGeom>
              <a:solidFill>
                <a:schemeClr val="accent1">
                  <a:lumMod val="60000"/>
                  <a:lumOff val="4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1" name="正方形/長方形 170">
                <a:extLst>
                  <a:ext uri="{FF2B5EF4-FFF2-40B4-BE49-F238E27FC236}">
                    <a16:creationId xmlns:a16="http://schemas.microsoft.com/office/drawing/2014/main" id="{052F2C3E-86F9-7D4A-A2B3-108107D74999}"/>
                  </a:ext>
                </a:extLst>
              </p:cNvPr>
              <p:cNvSpPr/>
              <p:nvPr/>
            </p:nvSpPr>
            <p:spPr>
              <a:xfrm>
                <a:off x="9936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2" name="正方形/長方形 171">
                <a:extLst>
                  <a:ext uri="{FF2B5EF4-FFF2-40B4-BE49-F238E27FC236}">
                    <a16:creationId xmlns:a16="http://schemas.microsoft.com/office/drawing/2014/main" id="{02AEE74F-E164-B448-8833-229FDCE46B9A}"/>
                  </a:ext>
                </a:extLst>
              </p:cNvPr>
              <p:cNvSpPr/>
              <p:nvPr/>
            </p:nvSpPr>
            <p:spPr>
              <a:xfrm>
                <a:off x="10152000" y="3600000"/>
                <a:ext cx="216000" cy="288000"/>
              </a:xfrm>
              <a:prstGeom prst="rect">
                <a:avLst/>
              </a:prstGeom>
              <a:solidFill>
                <a:srgbClr val="FFC00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3" name="正方形/長方形 172">
                <a:extLst>
                  <a:ext uri="{FF2B5EF4-FFF2-40B4-BE49-F238E27FC236}">
                    <a16:creationId xmlns:a16="http://schemas.microsoft.com/office/drawing/2014/main" id="{0DA3DCCE-BDDB-CB47-9019-DF5D2CFCFAAF}"/>
                  </a:ext>
                </a:extLst>
              </p:cNvPr>
              <p:cNvSpPr/>
              <p:nvPr/>
            </p:nvSpPr>
            <p:spPr>
              <a:xfrm>
                <a:off x="10368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p:nvGrpSpPr>
            <p:cNvPr id="174" name="グループ化 173">
              <a:extLst>
                <a:ext uri="{FF2B5EF4-FFF2-40B4-BE49-F238E27FC236}">
                  <a16:creationId xmlns:a16="http://schemas.microsoft.com/office/drawing/2014/main" id="{9548BB01-C926-A047-BE5C-FB5E636095E8}"/>
                </a:ext>
              </a:extLst>
            </p:cNvPr>
            <p:cNvGrpSpPr/>
            <p:nvPr/>
          </p:nvGrpSpPr>
          <p:grpSpPr>
            <a:xfrm>
              <a:off x="9720000" y="5040000"/>
              <a:ext cx="864000" cy="288000"/>
              <a:chOff x="9720000" y="3600000"/>
              <a:chExt cx="864000" cy="288000"/>
            </a:xfrm>
          </p:grpSpPr>
          <p:sp>
            <p:nvSpPr>
              <p:cNvPr id="175" name="正方形/長方形 174">
                <a:extLst>
                  <a:ext uri="{FF2B5EF4-FFF2-40B4-BE49-F238E27FC236}">
                    <a16:creationId xmlns:a16="http://schemas.microsoft.com/office/drawing/2014/main" id="{4FAC28E8-760E-AF4F-8973-4D2B442AB853}"/>
                  </a:ext>
                </a:extLst>
              </p:cNvPr>
              <p:cNvSpPr/>
              <p:nvPr/>
            </p:nvSpPr>
            <p:spPr>
              <a:xfrm>
                <a:off x="9720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6" name="正方形/長方形 175">
                <a:extLst>
                  <a:ext uri="{FF2B5EF4-FFF2-40B4-BE49-F238E27FC236}">
                    <a16:creationId xmlns:a16="http://schemas.microsoft.com/office/drawing/2014/main" id="{83A6EFD1-0A57-DD40-B3BF-E9C934CFD81C}"/>
                  </a:ext>
                </a:extLst>
              </p:cNvPr>
              <p:cNvSpPr/>
              <p:nvPr/>
            </p:nvSpPr>
            <p:spPr>
              <a:xfrm>
                <a:off x="9936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7" name="正方形/長方形 176">
                <a:extLst>
                  <a:ext uri="{FF2B5EF4-FFF2-40B4-BE49-F238E27FC236}">
                    <a16:creationId xmlns:a16="http://schemas.microsoft.com/office/drawing/2014/main" id="{5C2FCD11-89C4-794D-A5DD-993C15F54C92}"/>
                  </a:ext>
                </a:extLst>
              </p:cNvPr>
              <p:cNvSpPr/>
              <p:nvPr/>
            </p:nvSpPr>
            <p:spPr>
              <a:xfrm>
                <a:off x="10152000" y="3600000"/>
                <a:ext cx="216000" cy="288000"/>
              </a:xfrm>
              <a:prstGeom prst="rect">
                <a:avLst/>
              </a:prstGeom>
              <a:solidFill>
                <a:schemeClr val="bg1"/>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78" name="正方形/長方形 177">
                <a:extLst>
                  <a:ext uri="{FF2B5EF4-FFF2-40B4-BE49-F238E27FC236}">
                    <a16:creationId xmlns:a16="http://schemas.microsoft.com/office/drawing/2014/main" id="{165AF2A3-48E3-954B-9CB5-D8A5BFEC7618}"/>
                  </a:ext>
                </a:extLst>
              </p:cNvPr>
              <p:cNvSpPr/>
              <p:nvPr/>
            </p:nvSpPr>
            <p:spPr>
              <a:xfrm>
                <a:off x="10368000" y="3600000"/>
                <a:ext cx="216000" cy="288000"/>
              </a:xfrm>
              <a:prstGeom prst="rect">
                <a:avLst/>
              </a:prstGeom>
              <a:solidFill>
                <a:srgbClr val="7030A0"/>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grpSp>
      </p:grpSp>
      <mc:AlternateContent xmlns:mc="http://schemas.openxmlformats.org/markup-compatibility/2006" xmlns:a14="http://schemas.microsoft.com/office/drawing/2010/main">
        <mc:Choice Requires="a14">
          <p:sp>
            <p:nvSpPr>
              <p:cNvPr id="180" name="テキスト ボックス 179">
                <a:extLst>
                  <a:ext uri="{FF2B5EF4-FFF2-40B4-BE49-F238E27FC236}">
                    <a16:creationId xmlns:a16="http://schemas.microsoft.com/office/drawing/2014/main" id="{37D286EE-B471-0749-93C7-7BA4A2D5DBF1}"/>
                  </a:ext>
                </a:extLst>
              </p:cNvPr>
              <p:cNvSpPr txBox="1"/>
              <p:nvPr/>
            </p:nvSpPr>
            <p:spPr>
              <a:xfrm>
                <a:off x="695712" y="1800886"/>
                <a:ext cx="12053921" cy="2006062"/>
              </a:xfrm>
              <a:prstGeom prst="rect">
                <a:avLst/>
              </a:prstGeom>
              <a:noFill/>
            </p:spPr>
            <p:txBody>
              <a:bodyPr wrap="square" rtlCol="0">
                <a:spAutoFit/>
              </a:bodyPr>
              <a:lstStyle/>
              <a:p>
                <a:pPr lvl="1"/>
                <a:r>
                  <a:rPr lang="ja-JP" altLang="en-US" sz="2400" b="1"/>
                  <a:t>属性付きグラフ</a:t>
                </a:r>
                <a:endParaRPr lang="en-US" altLang="ja-JP" sz="2000" b="1" dirty="0"/>
              </a:p>
              <a:p>
                <a:pPr marL="800100" lvl="1" indent="-342900">
                  <a:buFont typeface="Arial" panose="020B0604020202020204" pitchFamily="34" charset="0"/>
                  <a:buChar char="•"/>
                </a:pPr>
                <a:r>
                  <a:rPr lang="ja-JP" altLang="en-US" sz="2000"/>
                  <a:t>ノードとエッジの他にノードが</a:t>
                </a:r>
                <a:r>
                  <a:rPr lang="ja-JP" altLang="en-US" sz="2000">
                    <a:solidFill>
                      <a:schemeClr val="accent1"/>
                    </a:solidFill>
                  </a:rPr>
                  <a:t>特徴量</a:t>
                </a:r>
                <a:r>
                  <a:rPr lang="ja-JP" altLang="en-US" sz="2000"/>
                  <a:t>を持つグラフ</a:t>
                </a:r>
                <a:endParaRPr lang="en-US" altLang="ja-JP" sz="2000" dirty="0"/>
              </a:p>
              <a:p>
                <a:pPr marL="800100" lvl="1" indent="-342900">
                  <a:buFont typeface="Arial" panose="020B0604020202020204" pitchFamily="34" charset="0"/>
                  <a:buChar char="•"/>
                </a:pPr>
                <a:r>
                  <a:rPr lang="ja-JP" altLang="en-US" sz="2000"/>
                  <a:t>複雑なデータを柔軟に表現できる</a:t>
                </a:r>
                <a:endParaRPr lang="en-US" altLang="ja-JP" sz="2000" dirty="0"/>
              </a:p>
              <a:p>
                <a:pPr lvl="1"/>
                <a:endParaRPr lang="en-US" altLang="ja-JP" sz="2000" i="1" dirty="0">
                  <a:latin typeface="Cambria Math" panose="02040503050406030204" pitchFamily="18" charset="0"/>
                </a:endParaRPr>
              </a:p>
              <a:p>
                <a:pPr lvl="1"/>
                <a14:m>
                  <m:oMath xmlns:m="http://schemas.openxmlformats.org/officeDocument/2006/math">
                    <m:r>
                      <a:rPr lang="en-US" altLang="ja-JP" sz="2000" i="1">
                        <a:latin typeface="Cambria Math" panose="02040503050406030204" pitchFamily="18" charset="0"/>
                      </a:rPr>
                      <m:t>𝒢</m:t>
                    </m:r>
                    <m:r>
                      <a:rPr lang="en-US" altLang="ja-JP" sz="2000" i="1">
                        <a:latin typeface="Cambria Math" panose="02040503050406030204" pitchFamily="18" charset="0"/>
                      </a:rPr>
                      <m:t>=</m:t>
                    </m:r>
                    <m:d>
                      <m:dPr>
                        <m:ctrlPr>
                          <a:rPr lang="en-US" altLang="ja-JP" sz="2000" i="1">
                            <a:latin typeface="Cambria Math" panose="02040503050406030204" pitchFamily="18" charset="0"/>
                          </a:rPr>
                        </m:ctrlPr>
                      </m:dPr>
                      <m:e>
                        <m:r>
                          <a:rPr lang="en-US" altLang="ja-JP" sz="2000" i="1">
                            <a:latin typeface="Cambria Math" panose="02040503050406030204" pitchFamily="18" charset="0"/>
                          </a:rPr>
                          <m:t>𝒱</m:t>
                        </m:r>
                        <m:r>
                          <a:rPr lang="en-US" altLang="ja-JP" sz="2000" i="1">
                            <a:latin typeface="Cambria Math" panose="02040503050406030204" pitchFamily="18" charset="0"/>
                          </a:rPr>
                          <m:t>,</m:t>
                        </m:r>
                        <m:r>
                          <a:rPr lang="en-US" altLang="ja-JP" sz="2000" i="1">
                            <a:latin typeface="Cambria Math" panose="02040503050406030204" pitchFamily="18" charset="0"/>
                          </a:rPr>
                          <m:t>ℰ</m:t>
                        </m:r>
                        <m:r>
                          <a:rPr lang="en-US" altLang="ja-JP" sz="2000" i="1">
                            <a:latin typeface="Cambria Math" panose="02040503050406030204" pitchFamily="18" charset="0"/>
                          </a:rPr>
                          <m:t>,</m:t>
                        </m:r>
                        <m:r>
                          <a:rPr lang="en-US" altLang="ja-JP" sz="2000" b="1">
                            <a:latin typeface="Cambria Math" panose="02040503050406030204" pitchFamily="18" charset="0"/>
                          </a:rPr>
                          <m:t>𝐗</m:t>
                        </m:r>
                      </m:e>
                    </m:d>
                    <m:r>
                      <a:rPr lang="ja-JP" altLang="en-US" sz="2000" i="1">
                        <a:latin typeface="Cambria Math" panose="02040503050406030204" pitchFamily="18" charset="0"/>
                      </a:rPr>
                      <m:t>／</m:t>
                    </m:r>
                  </m:oMath>
                </a14:m>
                <a:r>
                  <a:rPr lang="ja-JP" altLang="en-US" sz="2000" dirty="0"/>
                  <a:t>ノード集合</a:t>
                </a:r>
                <a14:m>
                  <m:oMath xmlns:m="http://schemas.openxmlformats.org/officeDocument/2006/math">
                    <m:r>
                      <a:rPr lang="en-US" altLang="ja-JP" sz="2000" i="1">
                        <a:latin typeface="Cambria Math" panose="02040503050406030204" pitchFamily="18" charset="0"/>
                      </a:rPr>
                      <m:t>𝒱</m:t>
                    </m:r>
                  </m:oMath>
                </a14:m>
                <a:r>
                  <a:rPr lang="ja-JP" altLang="en-US" sz="2000" dirty="0"/>
                  <a:t>、エッジ集合</a:t>
                </a:r>
                <a14:m>
                  <m:oMath xmlns:m="http://schemas.openxmlformats.org/officeDocument/2006/math">
                    <m:r>
                      <a:rPr lang="en-US" altLang="ja-JP" sz="2000" i="1">
                        <a:latin typeface="Cambria Math" panose="02040503050406030204" pitchFamily="18" charset="0"/>
                      </a:rPr>
                      <m:t>ℰ</m:t>
                    </m:r>
                  </m:oMath>
                </a14:m>
                <a:r>
                  <a:rPr lang="ja-JP" altLang="en-US" sz="2000" dirty="0"/>
                  <a:t>、ノード特徴量</a:t>
                </a:r>
                <a14:m>
                  <m:oMath xmlns:m="http://schemas.openxmlformats.org/officeDocument/2006/math">
                    <m:r>
                      <a:rPr lang="en-US" altLang="ja-JP" sz="2000" b="1">
                        <a:latin typeface="Cambria Math" panose="02040503050406030204" pitchFamily="18" charset="0"/>
                      </a:rPr>
                      <m:t>𝐗</m:t>
                    </m:r>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d>
                          <m:dPr>
                            <m:begChr m:val="["/>
                            <m:endChr m:val="]"/>
                            <m:ctrlPr>
                              <a:rPr lang="en-US" altLang="ja-JP" sz="2000" i="1">
                                <a:latin typeface="Cambria Math" panose="02040503050406030204" pitchFamily="18" charset="0"/>
                              </a:rPr>
                            </m:ctrlPr>
                          </m:dPr>
                          <m:e>
                            <m:sSub>
                              <m:sSubPr>
                                <m:ctrlPr>
                                  <a:rPr lang="en-US" altLang="ja-JP" sz="2000" i="1">
                                    <a:latin typeface="Cambria Math" panose="02040503050406030204" pitchFamily="18" charset="0"/>
                                  </a:rPr>
                                </m:ctrlPr>
                              </m:sSubPr>
                              <m:e>
                                <m:r>
                                  <a:rPr lang="en-US" altLang="ja-JP" sz="2000" b="1" i="1">
                                    <a:latin typeface="Cambria Math" panose="02040503050406030204" pitchFamily="18" charset="0"/>
                                  </a:rPr>
                                  <m:t>𝒙</m:t>
                                </m:r>
                              </m:e>
                              <m:sub>
                                <m:r>
                                  <a:rPr lang="en-US" altLang="ja-JP" sz="2000" i="1">
                                    <a:latin typeface="Cambria Math" panose="02040503050406030204" pitchFamily="18" charset="0"/>
                                  </a:rPr>
                                  <m:t>1</m:t>
                                </m:r>
                              </m:sub>
                            </m:sSub>
                            <m:r>
                              <a:rPr lang="en-US" altLang="ja-JP" sz="2000" i="1">
                                <a:latin typeface="Cambria Math" panose="02040503050406030204" pitchFamily="18" charset="0"/>
                              </a:rPr>
                              <m:t>,…, </m:t>
                            </m:r>
                            <m:sSub>
                              <m:sSubPr>
                                <m:ctrlPr>
                                  <a:rPr lang="en-US" altLang="ja-JP" sz="2000" i="1">
                                    <a:latin typeface="Cambria Math" panose="02040503050406030204" pitchFamily="18" charset="0"/>
                                  </a:rPr>
                                </m:ctrlPr>
                              </m:sSubPr>
                              <m:e>
                                <m:r>
                                  <a:rPr lang="en-US" altLang="ja-JP" sz="2000" b="1" i="1">
                                    <a:latin typeface="Cambria Math" panose="02040503050406030204" pitchFamily="18" charset="0"/>
                                  </a:rPr>
                                  <m:t>𝒙</m:t>
                                </m:r>
                              </m:e>
                              <m:sub>
                                <m:r>
                                  <a:rPr lang="en-US" altLang="ja-JP" sz="2000" i="1">
                                    <a:latin typeface="Cambria Math" panose="02040503050406030204" pitchFamily="18" charset="0"/>
                                  </a:rPr>
                                  <m:t>𝑁</m:t>
                                </m:r>
                              </m:sub>
                            </m:sSub>
                          </m:e>
                        </m:d>
                      </m:e>
                      <m:sup>
                        <m:r>
                          <m:rPr>
                            <m:sty m:val="p"/>
                          </m:rPr>
                          <a:rPr lang="en-US" altLang="ja-JP" sz="2000">
                            <a:latin typeface="Cambria Math" panose="02040503050406030204" pitchFamily="18" charset="0"/>
                          </a:rPr>
                          <m:t>T</m:t>
                        </m:r>
                      </m:sup>
                    </m:sSup>
                    <m:r>
                      <a:rPr lang="en-US" altLang="ja-JP" sz="2000" i="1">
                        <a:latin typeface="Cambria Math" panose="02040503050406030204" pitchFamily="18" charset="0"/>
                      </a:rPr>
                      <m:t>∈</m:t>
                    </m:r>
                    <m:sSup>
                      <m:sSupPr>
                        <m:ctrlPr>
                          <a:rPr lang="en-US" altLang="ja-JP" sz="2000" i="1">
                            <a:latin typeface="Cambria Math" panose="02040503050406030204" pitchFamily="18" charset="0"/>
                          </a:rPr>
                        </m:ctrlPr>
                      </m:sSupPr>
                      <m:e>
                        <m:r>
                          <a:rPr lang="en-US" altLang="ja-JP" sz="2000" i="1">
                            <a:latin typeface="Cambria Math" panose="02040503050406030204" pitchFamily="18" charset="0"/>
                          </a:rPr>
                          <m:t>ℝ</m:t>
                        </m:r>
                      </m:e>
                      <m:sup>
                        <m:r>
                          <a:rPr lang="en-US" altLang="ja-JP" sz="2000" i="1">
                            <a:latin typeface="Cambria Math" panose="02040503050406030204" pitchFamily="18" charset="0"/>
                          </a:rPr>
                          <m:t>𝑁</m:t>
                        </m:r>
                        <m:r>
                          <a:rPr lang="en-US" altLang="ja-JP" sz="2000" i="1">
                            <a:latin typeface="Cambria Math" panose="02040503050406030204" pitchFamily="18" charset="0"/>
                          </a:rPr>
                          <m:t>×</m:t>
                        </m:r>
                        <m:r>
                          <a:rPr lang="en-US" altLang="ja-JP" sz="2000" i="1">
                            <a:latin typeface="Cambria Math" panose="02040503050406030204" pitchFamily="18" charset="0"/>
                          </a:rPr>
                          <m:t>𝐷</m:t>
                        </m:r>
                      </m:sup>
                    </m:sSup>
                  </m:oMath>
                </a14:m>
                <a:endParaRPr lang="en-US" altLang="ja-JP" sz="2000" dirty="0"/>
              </a:p>
              <a:p>
                <a:pPr lvl="1"/>
                <a:endParaRPr lang="en-US" altLang="ja-JP" sz="2000" dirty="0"/>
              </a:p>
            </p:txBody>
          </p:sp>
        </mc:Choice>
        <mc:Fallback xmlns="">
          <p:sp>
            <p:nvSpPr>
              <p:cNvPr id="180" name="テキスト ボックス 179">
                <a:extLst>
                  <a:ext uri="{FF2B5EF4-FFF2-40B4-BE49-F238E27FC236}">
                    <a16:creationId xmlns:a16="http://schemas.microsoft.com/office/drawing/2014/main" id="{37D286EE-B471-0749-93C7-7BA4A2D5DBF1}"/>
                  </a:ext>
                </a:extLst>
              </p:cNvPr>
              <p:cNvSpPr txBox="1">
                <a:spLocks noRot="1" noChangeAspect="1" noMove="1" noResize="1" noEditPoints="1" noAdjustHandles="1" noChangeArrowheads="1" noChangeShapeType="1" noTextEdit="1"/>
              </p:cNvSpPr>
              <p:nvPr/>
            </p:nvSpPr>
            <p:spPr>
              <a:xfrm>
                <a:off x="695712" y="1800886"/>
                <a:ext cx="12053921" cy="2006062"/>
              </a:xfrm>
              <a:prstGeom prst="rect">
                <a:avLst/>
              </a:prstGeom>
              <a:blipFill>
                <a:blip r:embed="rId6"/>
                <a:stretch>
                  <a:fillRect t="-2516"/>
                </a:stretch>
              </a:blipFill>
            </p:spPr>
            <p:txBody>
              <a:bodyPr/>
              <a:lstStyle/>
              <a:p>
                <a:r>
                  <a:rPr lang="ja-JP" altLang="en-US">
                    <a:noFill/>
                  </a:rPr>
                  <a:t> </a:t>
                </a:r>
              </a:p>
            </p:txBody>
          </p:sp>
        </mc:Fallback>
      </mc:AlternateContent>
      <p:sp>
        <p:nvSpPr>
          <p:cNvPr id="183" name="左右矢印 182">
            <a:extLst>
              <a:ext uri="{FF2B5EF4-FFF2-40B4-BE49-F238E27FC236}">
                <a16:creationId xmlns:a16="http://schemas.microsoft.com/office/drawing/2014/main" id="{FA595698-EA78-4843-99CD-5DFD0F143514}"/>
              </a:ext>
            </a:extLst>
          </p:cNvPr>
          <p:cNvSpPr/>
          <p:nvPr/>
        </p:nvSpPr>
        <p:spPr>
          <a:xfrm>
            <a:off x="4202176" y="5034495"/>
            <a:ext cx="1025449" cy="484632"/>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A18A38E7-59C6-BD4A-87B7-B53B0E896161}"/>
              </a:ext>
            </a:extLst>
          </p:cNvPr>
          <p:cNvSpPr>
            <a:spLocks noGrp="1"/>
          </p:cNvSpPr>
          <p:nvPr>
            <p:ph type="sldNum" sz="quarter" idx="12"/>
          </p:nvPr>
        </p:nvSpPr>
        <p:spPr/>
        <p:txBody>
          <a:bodyPr/>
          <a:lstStyle/>
          <a:p>
            <a:fld id="{FA12595E-B1A9-9E4B-81EE-990832342503}" type="slidenum">
              <a:rPr kumimoji="1" lang="ja-JP" altLang="en-US" smtClean="0"/>
              <a:t>4</a:t>
            </a:fld>
            <a:endParaRPr kumimoji="1" lang="ja-JP" altLang="en-US"/>
          </a:p>
        </p:txBody>
      </p:sp>
      <p:sp>
        <p:nvSpPr>
          <p:cNvPr id="26" name="フレーム 25">
            <a:extLst>
              <a:ext uri="{FF2B5EF4-FFF2-40B4-BE49-F238E27FC236}">
                <a16:creationId xmlns:a16="http://schemas.microsoft.com/office/drawing/2014/main" id="{2302902C-0577-ED47-93DD-F145F35D367B}"/>
              </a:ext>
            </a:extLst>
          </p:cNvPr>
          <p:cNvSpPr/>
          <p:nvPr/>
        </p:nvSpPr>
        <p:spPr>
          <a:xfrm>
            <a:off x="361477" y="3019187"/>
            <a:ext cx="10561896" cy="3702288"/>
          </a:xfrm>
          <a:prstGeom prst="frame">
            <a:avLst>
              <a:gd name="adj1" fmla="val 35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正方形/長方形 26">
            <a:extLst>
              <a:ext uri="{FF2B5EF4-FFF2-40B4-BE49-F238E27FC236}">
                <a16:creationId xmlns:a16="http://schemas.microsoft.com/office/drawing/2014/main" id="{E189F7BB-373E-B84A-9799-12E28055ACA1}"/>
              </a:ext>
            </a:extLst>
          </p:cNvPr>
          <p:cNvSpPr/>
          <p:nvPr/>
        </p:nvSpPr>
        <p:spPr>
          <a:xfrm>
            <a:off x="3991767" y="6435309"/>
            <a:ext cx="2285465" cy="57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属性付きグラフの例</a:t>
            </a:r>
          </a:p>
        </p:txBody>
      </p:sp>
    </p:spTree>
    <p:extLst>
      <p:ext uri="{BB962C8B-B14F-4D97-AF65-F5344CB8AC3E}">
        <p14:creationId xmlns:p14="http://schemas.microsoft.com/office/powerpoint/2010/main" val="1914917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E2F7DA-D4A6-3543-9763-86E501A5974D}"/>
              </a:ext>
            </a:extLst>
          </p:cNvPr>
          <p:cNvSpPr>
            <a:spLocks noGrp="1"/>
          </p:cNvSpPr>
          <p:nvPr>
            <p:ph type="title"/>
          </p:nvPr>
        </p:nvSpPr>
        <p:spPr/>
        <p:txBody>
          <a:bodyPr/>
          <a:lstStyle/>
          <a:p>
            <a:r>
              <a:rPr kumimoji="1" lang="ja-JP" altLang="en-US"/>
              <a:t>付録</a:t>
            </a:r>
            <a:r>
              <a:rPr kumimoji="1" lang="en-US" altLang="ja-JP" dirty="0"/>
              <a:t> | </a:t>
            </a:r>
            <a:r>
              <a:rPr kumimoji="1" lang="ja-JP" altLang="en-US"/>
              <a:t>比較手法</a:t>
            </a:r>
          </a:p>
        </p:txBody>
      </p:sp>
      <p:sp>
        <p:nvSpPr>
          <p:cNvPr id="4" name="スライド番号プレースホルダー 3">
            <a:extLst>
              <a:ext uri="{FF2B5EF4-FFF2-40B4-BE49-F238E27FC236}">
                <a16:creationId xmlns:a16="http://schemas.microsoft.com/office/drawing/2014/main" id="{A526AA71-0CC4-684A-8FAD-73D00F8E287E}"/>
              </a:ext>
            </a:extLst>
          </p:cNvPr>
          <p:cNvSpPr>
            <a:spLocks noGrp="1"/>
          </p:cNvSpPr>
          <p:nvPr>
            <p:ph type="sldNum" sz="quarter" idx="12"/>
          </p:nvPr>
        </p:nvSpPr>
        <p:spPr/>
        <p:txBody>
          <a:bodyPr/>
          <a:lstStyle/>
          <a:p>
            <a:fld id="{FA12595E-B1A9-9E4B-81EE-990832342503}" type="slidenum">
              <a:rPr kumimoji="1" lang="ja-JP" altLang="en-US" smtClean="0"/>
              <a:t>40</a:t>
            </a:fld>
            <a:endParaRPr kumimoji="1" lang="ja-JP" altLang="en-US"/>
          </a:p>
        </p:txBody>
      </p:sp>
      <p:sp>
        <p:nvSpPr>
          <p:cNvPr id="5" name="コンテンツ プレースホルダー 2">
            <a:extLst>
              <a:ext uri="{FF2B5EF4-FFF2-40B4-BE49-F238E27FC236}">
                <a16:creationId xmlns:a16="http://schemas.microsoft.com/office/drawing/2014/main" id="{DDA4B5CE-1F6E-F844-A23C-11CD950092ED}"/>
              </a:ext>
            </a:extLst>
          </p:cNvPr>
          <p:cNvSpPr>
            <a:spLocks noGrp="1"/>
          </p:cNvSpPr>
          <p:nvPr>
            <p:ph idx="1"/>
          </p:nvPr>
        </p:nvSpPr>
        <p:spPr>
          <a:xfrm>
            <a:off x="0" y="2005012"/>
            <a:ext cx="12628605" cy="3938588"/>
          </a:xfrm>
        </p:spPr>
        <p:txBody>
          <a:bodyPr>
            <a:normAutofit fontScale="77500" lnSpcReduction="20000"/>
          </a:bodyPr>
          <a:lstStyle/>
          <a:p>
            <a:r>
              <a:rPr lang="en" altLang="ja-JP" b="1" dirty="0">
                <a:ea typeface="Segoe UI Historic" panose="020B0502040204020203" pitchFamily="34" charset="0"/>
                <a:cs typeface="Segoe UI Historic" panose="020B0502040204020203" pitchFamily="34" charset="0"/>
              </a:rPr>
              <a:t>MEAN</a:t>
            </a:r>
            <a:r>
              <a:rPr lang="en" altLang="ja-JP" dirty="0">
                <a:ea typeface="Segoe UI Historic" panose="020B0502040204020203" pitchFamily="34" charset="0"/>
                <a:cs typeface="Segoe UI Historic" panose="020B0502040204020203" pitchFamily="34" charset="0"/>
              </a:rPr>
              <a:t>: </a:t>
            </a:r>
            <a:r>
              <a:rPr lang="ja-JP" altLang="en-US">
                <a:cs typeface="Segoe UI Historic" panose="020B0502040204020203" pitchFamily="34" charset="0"/>
              </a:rPr>
              <a:t>特徴量の種類ごとに観測値のみで平均値で値を代入する。 </a:t>
            </a:r>
            <a:endParaRPr lang="ja-JP" altLang="en-US" sz="1800">
              <a:cs typeface="Segoe UI Historic" panose="020B0502040204020203" pitchFamily="34" charset="0"/>
            </a:endParaRPr>
          </a:p>
          <a:p>
            <a:r>
              <a:rPr lang="en" altLang="ja-JP" b="1" dirty="0">
                <a:ea typeface="Segoe UI Historic" panose="020B0502040204020203" pitchFamily="34" charset="0"/>
                <a:cs typeface="Segoe UI Historic" panose="020B0502040204020203" pitchFamily="34" charset="0"/>
              </a:rPr>
              <a:t>K-NN</a:t>
            </a:r>
            <a:r>
              <a:rPr lang="en" altLang="ja-JP" dirty="0">
                <a:ea typeface="Segoe UI Historic" panose="020B0502040204020203" pitchFamily="34" charset="0"/>
                <a:cs typeface="Segoe UI Historic" panose="020B0502040204020203" pitchFamily="34" charset="0"/>
              </a:rPr>
              <a:t>: K</a:t>
            </a:r>
            <a:r>
              <a:rPr lang="ja-JP" altLang="en-US">
                <a:cs typeface="Segoe UI Historic" panose="020B0502040204020203" pitchFamily="34" charset="0"/>
              </a:rPr>
              <a:t>近傍法を用いて、類似した特徴量ベクトル</a:t>
            </a:r>
            <a:r>
              <a:rPr lang="en" altLang="ja-JP" dirty="0">
                <a:ea typeface="Segoe UI Historic" panose="020B0502040204020203" pitchFamily="34" charset="0"/>
                <a:cs typeface="Segoe UI Historic" panose="020B0502040204020203" pitchFamily="34" charset="0"/>
              </a:rPr>
              <a:t>K</a:t>
            </a:r>
            <a:r>
              <a:rPr lang="ja-JP" altLang="en-US">
                <a:cs typeface="Segoe UI Historic" panose="020B0502040204020203" pitchFamily="34" charset="0"/>
              </a:rPr>
              <a:t>個の平均により欠損値を代入する。</a:t>
            </a:r>
            <a:endParaRPr lang="ja-JP" altLang="en-US" sz="1800">
              <a:cs typeface="Segoe UI Historic" panose="020B0502040204020203" pitchFamily="34" charset="0"/>
            </a:endParaRPr>
          </a:p>
          <a:p>
            <a:r>
              <a:rPr lang="en" altLang="ja-JP" b="1" dirty="0">
                <a:ea typeface="Segoe UI Historic" panose="020B0502040204020203" pitchFamily="34" charset="0"/>
                <a:cs typeface="Segoe UI Historic" panose="020B0502040204020203" pitchFamily="34" charset="0"/>
              </a:rPr>
              <a:t>MFT</a:t>
            </a:r>
            <a:r>
              <a:rPr lang="en" altLang="ja-JP" dirty="0">
                <a:ea typeface="Segoe UI Historic" panose="020B0502040204020203" pitchFamily="34" charset="0"/>
                <a:cs typeface="Segoe UI Historic" panose="020B0502040204020203" pitchFamily="34" charset="0"/>
              </a:rPr>
              <a:t>: Matrix Factorization</a:t>
            </a:r>
            <a:r>
              <a:rPr lang="ja-JP" altLang="en-US">
                <a:cs typeface="Segoe UI Historic" panose="020B0502040204020203" pitchFamily="34" charset="0"/>
              </a:rPr>
              <a:t>を用いて全体の特徴量を</a:t>
            </a:r>
            <a:r>
              <a:rPr lang="en-US" altLang="ja-JP" dirty="0">
                <a:ea typeface="Segoe UI Historic" panose="020B0502040204020203" pitchFamily="34" charset="0"/>
                <a:cs typeface="Segoe UI Historic" panose="020B0502040204020203" pitchFamily="34" charset="0"/>
              </a:rPr>
              <a:t>2</a:t>
            </a:r>
            <a:r>
              <a:rPr lang="ja-JP" altLang="en-US">
                <a:cs typeface="Segoe UI Historic" panose="020B0502040204020203" pitchFamily="34" charset="0"/>
              </a:rPr>
              <a:t>つの低ランク行列に分解し、再構成する。</a:t>
            </a:r>
            <a:endParaRPr lang="ja-JP" altLang="en-US" sz="1800">
              <a:cs typeface="Segoe UI Historic" panose="020B0502040204020203" pitchFamily="34" charset="0"/>
            </a:endParaRPr>
          </a:p>
          <a:p>
            <a:r>
              <a:rPr lang="en" altLang="ja-JP" b="1" dirty="0" err="1">
                <a:ea typeface="Segoe UI Historic" panose="020B0502040204020203" pitchFamily="34" charset="0"/>
                <a:cs typeface="Segoe UI Historic" panose="020B0502040204020203" pitchFamily="34" charset="0"/>
              </a:rPr>
              <a:t>SoftImp</a:t>
            </a:r>
            <a:r>
              <a:rPr lang="en" altLang="ja-JP" dirty="0">
                <a:ea typeface="Segoe UI Historic" panose="020B0502040204020203" pitchFamily="34" charset="0"/>
                <a:cs typeface="Segoe UI Historic" panose="020B0502040204020203" pitchFamily="34" charset="0"/>
              </a:rPr>
              <a:t>: </a:t>
            </a:r>
            <a:r>
              <a:rPr lang="ja-JP" altLang="en-US">
                <a:cs typeface="Segoe UI Historic" panose="020B0502040204020203" pitchFamily="34" charset="0"/>
              </a:rPr>
              <a:t>特徴量行列を特異値分解することで低ランクの近似を行い行列補完する。 </a:t>
            </a:r>
            <a:endParaRPr lang="en-US" altLang="ja-JP" dirty="0">
              <a:ea typeface="Segoe UI Historic" panose="020B0502040204020203" pitchFamily="34" charset="0"/>
              <a:cs typeface="Segoe UI Historic" panose="020B0502040204020203" pitchFamily="34" charset="0"/>
            </a:endParaRPr>
          </a:p>
          <a:p>
            <a:r>
              <a:rPr lang="en" altLang="ja-JP" b="1" dirty="0">
                <a:ea typeface="Segoe UI Historic" panose="020B0502040204020203" pitchFamily="34" charset="0"/>
                <a:cs typeface="Segoe UI Historic" panose="020B0502040204020203" pitchFamily="34" charset="0"/>
              </a:rPr>
              <a:t>MICE</a:t>
            </a:r>
            <a:r>
              <a:rPr lang="en" altLang="ja-JP" dirty="0">
                <a:ea typeface="Segoe UI Historic" panose="020B0502040204020203" pitchFamily="34" charset="0"/>
                <a:cs typeface="Segoe UI Historic" panose="020B0502040204020203" pitchFamily="34" charset="0"/>
              </a:rPr>
              <a:t>: </a:t>
            </a:r>
            <a:r>
              <a:rPr lang="ja-JP" altLang="en-US">
                <a:cs typeface="Segoe UI Historic" panose="020B0502040204020203" pitchFamily="34" charset="0"/>
              </a:rPr>
              <a:t>連鎖方程式に基づいて得られた複数のデータを用いて欠損値を補完する。 </a:t>
            </a:r>
          </a:p>
          <a:p>
            <a:r>
              <a:rPr lang="en" altLang="ja-JP" b="1" dirty="0" err="1">
                <a:ea typeface="Segoe UI Historic" panose="020B0502040204020203" pitchFamily="34" charset="0"/>
                <a:cs typeface="Segoe UI Historic" panose="020B0502040204020203" pitchFamily="34" charset="0"/>
              </a:rPr>
              <a:t>MissForest</a:t>
            </a:r>
            <a:r>
              <a:rPr lang="en" altLang="ja-JP" dirty="0">
                <a:ea typeface="Segoe UI Historic" panose="020B0502040204020203" pitchFamily="34" charset="0"/>
                <a:cs typeface="Segoe UI Historic" panose="020B0502040204020203" pitchFamily="34" charset="0"/>
              </a:rPr>
              <a:t>: </a:t>
            </a:r>
            <a:r>
              <a:rPr lang="ja-JP" altLang="en-US">
                <a:cs typeface="Segoe UI Historic" panose="020B0502040204020203" pitchFamily="34" charset="0"/>
              </a:rPr>
              <a:t>ランダムフォレストを用いて欠損値を補完する。 </a:t>
            </a:r>
          </a:p>
          <a:p>
            <a:r>
              <a:rPr lang="en" altLang="ja-JP" b="1" dirty="0">
                <a:ea typeface="Segoe UI Historic" panose="020B0502040204020203" pitchFamily="34" charset="0"/>
                <a:cs typeface="Segoe UI Historic" panose="020B0502040204020203" pitchFamily="34" charset="0"/>
              </a:rPr>
              <a:t>VAE</a:t>
            </a:r>
            <a:r>
              <a:rPr lang="en" altLang="ja-JP" dirty="0">
                <a:ea typeface="Segoe UI Historic" panose="020B0502040204020203" pitchFamily="34" charset="0"/>
                <a:cs typeface="Segoe UI Historic" panose="020B0502040204020203" pitchFamily="34" charset="0"/>
              </a:rPr>
              <a:t>: </a:t>
            </a:r>
            <a:r>
              <a:rPr lang="ja-JP" altLang="en-US">
                <a:cs typeface="Segoe UI Historic" panose="020B0502040204020203" pitchFamily="34" charset="0"/>
              </a:rPr>
              <a:t>変分オートエンコーダを用いて欠損値を潜在変数を用いて補完する。 </a:t>
            </a:r>
          </a:p>
          <a:p>
            <a:r>
              <a:rPr lang="en" altLang="ja-JP" b="1" dirty="0">
                <a:ea typeface="Segoe UI Historic" panose="020B0502040204020203" pitchFamily="34" charset="0"/>
                <a:cs typeface="Segoe UI Historic" panose="020B0502040204020203" pitchFamily="34" charset="0"/>
              </a:rPr>
              <a:t>GAIN</a:t>
            </a:r>
            <a:r>
              <a:rPr lang="en" altLang="ja-JP" dirty="0">
                <a:ea typeface="Segoe UI Historic" panose="020B0502040204020203" pitchFamily="34" charset="0"/>
                <a:cs typeface="Segoe UI Historic" panose="020B0502040204020203" pitchFamily="34" charset="0"/>
              </a:rPr>
              <a:t>: </a:t>
            </a:r>
            <a:r>
              <a:rPr lang="ja-JP" altLang="en-US">
                <a:cs typeface="Segoe UI Historic" panose="020B0502040204020203" pitchFamily="34" charset="0"/>
              </a:rPr>
              <a:t>敵対的生成ネットワークを用いて欠損値補完する。 </a:t>
            </a:r>
          </a:p>
          <a:p>
            <a:r>
              <a:rPr lang="en" altLang="ja-JP" b="1" dirty="0">
                <a:ea typeface="Segoe UI Historic" panose="020B0502040204020203" pitchFamily="34" charset="0"/>
                <a:cs typeface="Segoe UI Historic" panose="020B0502040204020203" pitchFamily="34" charset="0"/>
              </a:rPr>
              <a:t>GINN</a:t>
            </a:r>
            <a:r>
              <a:rPr lang="en" altLang="ja-JP" dirty="0">
                <a:ea typeface="Segoe UI Historic" panose="020B0502040204020203" pitchFamily="34" charset="0"/>
                <a:cs typeface="Segoe UI Historic" panose="020B0502040204020203" pitchFamily="34" charset="0"/>
              </a:rPr>
              <a:t>: Graph Denoising </a:t>
            </a:r>
            <a:r>
              <a:rPr lang="en" altLang="ja-JP" dirty="0" err="1">
                <a:ea typeface="Segoe UI Historic" panose="020B0502040204020203" pitchFamily="34" charset="0"/>
                <a:cs typeface="Segoe UI Historic" panose="020B0502040204020203" pitchFamily="34" charset="0"/>
              </a:rPr>
              <a:t>AutoEncode</a:t>
            </a:r>
            <a:r>
              <a:rPr lang="en" altLang="ja-JP" dirty="0">
                <a:ea typeface="Segoe UI Historic" panose="020B0502040204020203" pitchFamily="34" charset="0"/>
                <a:cs typeface="Segoe UI Historic" panose="020B0502040204020203" pitchFamily="34" charset="0"/>
              </a:rPr>
              <a:t> </a:t>
            </a:r>
            <a:r>
              <a:rPr lang="ja-JP" altLang="en-US">
                <a:cs typeface="Segoe UI Historic" panose="020B0502040204020203" pitchFamily="34" charset="0"/>
              </a:rPr>
              <a:t>を用いて欠損値補完する。 </a:t>
            </a:r>
          </a:p>
          <a:p>
            <a:r>
              <a:rPr lang="en" altLang="ja-JP" b="1" dirty="0" err="1">
                <a:ea typeface="Segoe UI Historic" panose="020B0502040204020203" pitchFamily="34" charset="0"/>
                <a:cs typeface="Segoe UI Historic" panose="020B0502040204020203" pitchFamily="34" charset="0"/>
              </a:rPr>
              <a:t>GCNmf</a:t>
            </a:r>
            <a:r>
              <a:rPr lang="en" altLang="ja-JP" dirty="0">
                <a:ea typeface="Segoe UI Historic" panose="020B0502040204020203" pitchFamily="34" charset="0"/>
                <a:cs typeface="Segoe UI Historic" panose="020B0502040204020203" pitchFamily="34" charset="0"/>
              </a:rPr>
              <a:t>: </a:t>
            </a:r>
            <a:r>
              <a:rPr lang="ja-JP" altLang="en-US">
                <a:cs typeface="Segoe UI Historic" panose="020B0502040204020203" pitchFamily="34" charset="0"/>
              </a:rPr>
              <a:t>混合ガウスモデルを用いて欠損値を確率分布で表現し、直接学習する。 </a:t>
            </a:r>
          </a:p>
          <a:p>
            <a:endParaRPr lang="ja-JP" altLang="en-US" sz="1800"/>
          </a:p>
          <a:p>
            <a:pPr marL="0" indent="0">
              <a:buNone/>
            </a:pPr>
            <a:endParaRPr kumimoji="1" lang="en-US" altLang="ja-JP" sz="1800" b="0" dirty="0"/>
          </a:p>
          <a:p>
            <a:pPr marL="285750" indent="-285750">
              <a:buFont typeface="Arial" panose="020B0604020202020204" pitchFamily="34" charset="0"/>
              <a:buChar char="•"/>
            </a:pPr>
            <a:endParaRPr kumimoji="1" lang="ja-JP" altLang="en-US" sz="1800" b="0" dirty="0"/>
          </a:p>
        </p:txBody>
      </p:sp>
    </p:spTree>
    <p:extLst>
      <p:ext uri="{BB962C8B-B14F-4D97-AF65-F5344CB8AC3E}">
        <p14:creationId xmlns:p14="http://schemas.microsoft.com/office/powerpoint/2010/main" val="364641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27FCEA-6E2C-1749-ABC9-116E815E8A2C}"/>
              </a:ext>
            </a:extLst>
          </p:cNvPr>
          <p:cNvSpPr>
            <a:spLocks noGrp="1"/>
          </p:cNvSpPr>
          <p:nvPr>
            <p:ph type="title"/>
          </p:nvPr>
        </p:nvSpPr>
        <p:spPr/>
        <p:txBody>
          <a:bodyPr/>
          <a:lstStyle/>
          <a:p>
            <a:r>
              <a:rPr kumimoji="1" lang="ja-JP" altLang="en-US"/>
              <a:t>付録</a:t>
            </a:r>
            <a:r>
              <a:rPr kumimoji="1" lang="en-US" altLang="ja-JP" dirty="0"/>
              <a:t> | </a:t>
            </a:r>
            <a:r>
              <a:rPr kumimoji="1" lang="ja-JP" altLang="en-US"/>
              <a:t>ハイパーパラメータ</a:t>
            </a:r>
          </a:p>
        </p:txBody>
      </p:sp>
      <p:sp>
        <p:nvSpPr>
          <p:cNvPr id="3" name="コンテンツ プレースホルダー 2">
            <a:extLst>
              <a:ext uri="{FF2B5EF4-FFF2-40B4-BE49-F238E27FC236}">
                <a16:creationId xmlns:a16="http://schemas.microsoft.com/office/drawing/2014/main" id="{8672D306-4322-FF44-93AA-9DA13312AEB4}"/>
              </a:ext>
            </a:extLst>
          </p:cNvPr>
          <p:cNvSpPr>
            <a:spLocks noGrp="1"/>
          </p:cNvSpPr>
          <p:nvPr>
            <p:ph idx="1"/>
          </p:nvPr>
        </p:nvSpPr>
        <p:spPr/>
        <p:txBody>
          <a:bodyPr/>
          <a:lstStyle/>
          <a:p>
            <a:r>
              <a:rPr kumimoji="1" lang="en-US" altLang="ja-JP" dirty="0"/>
              <a:t>GCN</a:t>
            </a:r>
            <a:r>
              <a:rPr kumimoji="1" lang="ja-JP" altLang="en-US"/>
              <a:t>のパラメータ</a:t>
            </a:r>
          </a:p>
        </p:txBody>
      </p:sp>
      <p:sp>
        <p:nvSpPr>
          <p:cNvPr id="4" name="スライド番号プレースホルダー 3">
            <a:extLst>
              <a:ext uri="{FF2B5EF4-FFF2-40B4-BE49-F238E27FC236}">
                <a16:creationId xmlns:a16="http://schemas.microsoft.com/office/drawing/2014/main" id="{083B71C5-D570-4F41-8EE3-10F15E55F30A}"/>
              </a:ext>
            </a:extLst>
          </p:cNvPr>
          <p:cNvSpPr>
            <a:spLocks noGrp="1"/>
          </p:cNvSpPr>
          <p:nvPr>
            <p:ph type="sldNum" sz="quarter" idx="12"/>
          </p:nvPr>
        </p:nvSpPr>
        <p:spPr/>
        <p:txBody>
          <a:bodyPr/>
          <a:lstStyle/>
          <a:p>
            <a:fld id="{FA12595E-B1A9-9E4B-81EE-990832342503}" type="slidenum">
              <a:rPr kumimoji="1" lang="ja-JP" altLang="en-US" smtClean="0"/>
              <a:t>41</a:t>
            </a:fld>
            <a:endParaRPr kumimoji="1" lang="ja-JP" altLang="en-US"/>
          </a:p>
        </p:txBody>
      </p:sp>
      <p:pic>
        <p:nvPicPr>
          <p:cNvPr id="6" name="図 5">
            <a:extLst>
              <a:ext uri="{FF2B5EF4-FFF2-40B4-BE49-F238E27FC236}">
                <a16:creationId xmlns:a16="http://schemas.microsoft.com/office/drawing/2014/main" id="{7572D731-AE5B-CD4C-9AAD-D57DF9630662}"/>
              </a:ext>
            </a:extLst>
          </p:cNvPr>
          <p:cNvPicPr>
            <a:picLocks noChangeAspect="1"/>
          </p:cNvPicPr>
          <p:nvPr/>
        </p:nvPicPr>
        <p:blipFill>
          <a:blip r:embed="rId2"/>
          <a:stretch>
            <a:fillRect/>
          </a:stretch>
        </p:blipFill>
        <p:spPr>
          <a:xfrm>
            <a:off x="1156129" y="2484410"/>
            <a:ext cx="8247363" cy="2120305"/>
          </a:xfrm>
          <a:prstGeom prst="rect">
            <a:avLst/>
          </a:prstGeom>
        </p:spPr>
      </p:pic>
    </p:spTree>
    <p:extLst>
      <p:ext uri="{BB962C8B-B14F-4D97-AF65-F5344CB8AC3E}">
        <p14:creationId xmlns:p14="http://schemas.microsoft.com/office/powerpoint/2010/main" val="3977139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486B66-14B8-7F40-9C5F-741CB46FCE42}"/>
              </a:ext>
            </a:extLst>
          </p:cNvPr>
          <p:cNvSpPr>
            <a:spLocks noGrp="1"/>
          </p:cNvSpPr>
          <p:nvPr>
            <p:ph type="title"/>
          </p:nvPr>
        </p:nvSpPr>
        <p:spPr/>
        <p:txBody>
          <a:bodyPr/>
          <a:lstStyle/>
          <a:p>
            <a:r>
              <a:rPr kumimoji="1" lang="ja-JP" altLang="en-US"/>
              <a:t>付録</a:t>
            </a:r>
            <a:r>
              <a:rPr kumimoji="1" lang="en-US" altLang="ja-JP" dirty="0"/>
              <a:t> | </a:t>
            </a:r>
            <a:r>
              <a:rPr kumimoji="1" lang="ja-JP" altLang="en-US"/>
              <a:t>欠損メカニズム</a:t>
            </a:r>
          </a:p>
        </p:txBody>
      </p:sp>
      <p:sp>
        <p:nvSpPr>
          <p:cNvPr id="4" name="スライド番号プレースホルダー 3">
            <a:extLst>
              <a:ext uri="{FF2B5EF4-FFF2-40B4-BE49-F238E27FC236}">
                <a16:creationId xmlns:a16="http://schemas.microsoft.com/office/drawing/2014/main" id="{494B3A20-48AA-A44B-BD76-714544486A23}"/>
              </a:ext>
            </a:extLst>
          </p:cNvPr>
          <p:cNvSpPr>
            <a:spLocks noGrp="1"/>
          </p:cNvSpPr>
          <p:nvPr>
            <p:ph type="sldNum" sz="quarter" idx="12"/>
          </p:nvPr>
        </p:nvSpPr>
        <p:spPr/>
        <p:txBody>
          <a:bodyPr/>
          <a:lstStyle/>
          <a:p>
            <a:fld id="{FA12595E-B1A9-9E4B-81EE-990832342503}" type="slidenum">
              <a:rPr kumimoji="1" lang="ja-JP" altLang="en-US" smtClean="0"/>
              <a:t>42</a:t>
            </a:fld>
            <a:endParaRPr kumimoji="1" lang="ja-JP" altLang="en-US"/>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FDF0FA2C-2002-3044-A319-65655E94AEEB}"/>
                  </a:ext>
                </a:extLst>
              </p:cNvPr>
              <p:cNvSpPr>
                <a:spLocks noGrp="1"/>
              </p:cNvSpPr>
              <p:nvPr>
                <p:ph idx="1"/>
              </p:nvPr>
            </p:nvSpPr>
            <p:spPr>
              <a:xfrm>
                <a:off x="838199" y="1825625"/>
                <a:ext cx="10777151" cy="4351338"/>
              </a:xfrm>
            </p:spPr>
            <p:txBody>
              <a:bodyPr>
                <a:normAutofit lnSpcReduction="10000"/>
              </a:bodyPr>
              <a:lstStyle/>
              <a:p>
                <a:r>
                  <a:rPr lang="en" altLang="ja-JP" dirty="0"/>
                  <a:t>MCAR (Missing Completely At Random):</a:t>
                </a:r>
                <a:br>
                  <a:rPr lang="en" altLang="ja-JP" dirty="0"/>
                </a:br>
                <a:r>
                  <a:rPr lang="ja-JP" altLang="en-US" sz="2200"/>
                  <a:t>欠損値となるデータが完全にランダムに決定されたケース</a:t>
                </a:r>
                <a:endParaRPr lang="en-US" altLang="ja-JP" sz="2200" dirty="0"/>
              </a:p>
              <a:p>
                <a:pPr marL="0" indent="0">
                  <a:buNone/>
                </a:pPr>
                <a:r>
                  <a:rPr lang="en-US" altLang="ja-JP" sz="2200" dirty="0"/>
                  <a:t>   </a:t>
                </a:r>
                <a:r>
                  <a:rPr lang="ja-JP" altLang="en-US" sz="2200"/>
                  <a:t>条件付確率</a:t>
                </a:r>
                <a:r>
                  <a:rPr lang="en-US" altLang="ja-JP" sz="2200" dirty="0"/>
                  <a:t>:</a:t>
                </a:r>
                <a:r>
                  <a:rPr lang="ja-JP" altLang="en-US" sz="2200"/>
                  <a:t> </a:t>
                </a:r>
                <a14:m>
                  <m:oMath xmlns:m="http://schemas.openxmlformats.org/officeDocument/2006/math">
                    <m:r>
                      <a:rPr lang="en-US" altLang="ja-JP" sz="2400" i="1" dirty="0">
                        <a:latin typeface="Cambria Math" panose="02040503050406030204" pitchFamily="18" charset="0"/>
                      </a:rPr>
                      <m:t>𝑝</m:t>
                    </m:r>
                    <m:r>
                      <a:rPr lang="en-US" altLang="ja-JP" sz="2400" i="1" dirty="0">
                        <a:latin typeface="Cambria Math" panose="02040503050406030204" pitchFamily="18" charset="0"/>
                      </a:rPr>
                      <m:t>(</m:t>
                    </m:r>
                    <m:r>
                      <a:rPr lang="en-US" altLang="ja-JP" sz="2400" b="1" dirty="0">
                        <a:latin typeface="Cambria Math" panose="02040503050406030204" pitchFamily="18" charset="0"/>
                      </a:rPr>
                      <m:t>𝐑</m:t>
                    </m:r>
                    <m:r>
                      <a:rPr lang="en-US" altLang="ja-JP" sz="2400" i="1" dirty="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b="1" dirty="0">
                            <a:latin typeface="Cambria Math" panose="02040503050406030204" pitchFamily="18" charset="0"/>
                          </a:rPr>
                          <m:t>𝐗</m:t>
                        </m:r>
                      </m:e>
                      <m:sub>
                        <m:r>
                          <a:rPr lang="en-US" altLang="ja-JP" sz="2400" i="1" dirty="0">
                            <a:latin typeface="Cambria Math" panose="02040503050406030204" pitchFamily="18" charset="0"/>
                          </a:rPr>
                          <m:t>𝑜𝑏𝑠</m:t>
                        </m:r>
                      </m:sub>
                    </m:sSub>
                    <m:r>
                      <a:rPr lang="en-US" altLang="ja-JP" sz="2400" i="1" dirty="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b="1" dirty="0">
                            <a:latin typeface="Cambria Math" panose="02040503050406030204" pitchFamily="18" charset="0"/>
                          </a:rPr>
                          <m:t>𝐗</m:t>
                        </m:r>
                      </m:e>
                      <m:sub>
                        <m:r>
                          <a:rPr lang="en-US" altLang="ja-JP" sz="2400" i="1" dirty="0">
                            <a:latin typeface="Cambria Math" panose="02040503050406030204" pitchFamily="18" charset="0"/>
                          </a:rPr>
                          <m:t>𝑚𝑖𝑠</m:t>
                        </m:r>
                      </m:sub>
                    </m:sSub>
                    <m:r>
                      <a:rPr lang="en-US" altLang="ja-JP" sz="2400" i="1" dirty="0">
                        <a:latin typeface="Cambria Math" panose="02040503050406030204" pitchFamily="18" charset="0"/>
                      </a:rPr>
                      <m:t>, </m:t>
                    </m:r>
                    <m:r>
                      <a:rPr lang="en-US" altLang="ja-JP" sz="2400" i="1" dirty="0">
                        <a:latin typeface="Cambria Math" panose="02040503050406030204" pitchFamily="18" charset="0"/>
                      </a:rPr>
                      <m:t>𝜉</m:t>
                    </m:r>
                    <m:r>
                      <a:rPr lang="en-US" altLang="ja-JP" sz="2400" i="1" dirty="0">
                        <a:latin typeface="Cambria Math" panose="02040503050406030204" pitchFamily="18" charset="0"/>
                      </a:rPr>
                      <m:t>) = </m:t>
                    </m:r>
                    <m:r>
                      <a:rPr lang="en-US" altLang="ja-JP" sz="2400" i="1" dirty="0">
                        <a:latin typeface="Cambria Math" panose="02040503050406030204" pitchFamily="18" charset="0"/>
                      </a:rPr>
                      <m:t>𝑝</m:t>
                    </m:r>
                    <m:r>
                      <a:rPr lang="en-US" altLang="ja-JP" sz="2400" i="1" dirty="0">
                        <a:latin typeface="Cambria Math" panose="02040503050406030204" pitchFamily="18" charset="0"/>
                      </a:rPr>
                      <m:t>(</m:t>
                    </m:r>
                    <m:r>
                      <a:rPr lang="en-US" altLang="ja-JP" sz="2400" b="1" dirty="0">
                        <a:latin typeface="Cambria Math" panose="02040503050406030204" pitchFamily="18" charset="0"/>
                      </a:rPr>
                      <m:t>𝐑</m:t>
                    </m:r>
                    <m:r>
                      <a:rPr lang="en-US" altLang="ja-JP" sz="2400" i="1" dirty="0">
                        <a:latin typeface="Cambria Math" panose="02040503050406030204" pitchFamily="18" charset="0"/>
                      </a:rPr>
                      <m:t>|</m:t>
                    </m:r>
                    <m:r>
                      <a:rPr lang="en-US" altLang="ja-JP" sz="2400" i="1" dirty="0">
                        <a:latin typeface="Cambria Math" panose="02040503050406030204" pitchFamily="18" charset="0"/>
                      </a:rPr>
                      <m:t>𝜉</m:t>
                    </m:r>
                    <m:r>
                      <a:rPr lang="en-US" altLang="ja-JP" sz="2400" i="1" dirty="0">
                        <a:latin typeface="Cambria Math" panose="02040503050406030204" pitchFamily="18" charset="0"/>
                      </a:rPr>
                      <m:t>)</m:t>
                    </m:r>
                  </m:oMath>
                </a14:m>
                <a:r>
                  <a:rPr lang="en" altLang="ja-JP" sz="2200" dirty="0"/>
                  <a:t> </a:t>
                </a:r>
              </a:p>
              <a:p>
                <a:pPr marL="0" indent="0">
                  <a:buNone/>
                </a:pPr>
                <a:endParaRPr lang="ja-JP" altLang="en-US" sz="2200"/>
              </a:p>
              <a:p>
                <a:r>
                  <a:rPr lang="en" altLang="ja-JP" dirty="0"/>
                  <a:t>MAR (Missing At Random):</a:t>
                </a:r>
                <a:br>
                  <a:rPr lang="en" altLang="ja-JP" dirty="0"/>
                </a:br>
                <a:r>
                  <a:rPr lang="ja-JP" altLang="en-US" sz="2200"/>
                  <a:t>データの欠損している確率がそのデータの種類により決定されたケース</a:t>
                </a:r>
                <a:endParaRPr lang="en-US" altLang="ja-JP" sz="2200" dirty="0"/>
              </a:p>
              <a:p>
                <a:pPr marL="0" indent="0">
                  <a:buNone/>
                </a:pPr>
                <a:r>
                  <a:rPr lang="en-US" altLang="ja-JP" sz="2200" dirty="0"/>
                  <a:t>   </a:t>
                </a:r>
                <a:r>
                  <a:rPr lang="ja-JP" altLang="en-US" sz="2200"/>
                  <a:t>条件付確率</a:t>
                </a:r>
                <a:r>
                  <a:rPr lang="en-US" altLang="ja-JP" sz="2200" dirty="0"/>
                  <a:t>: </a:t>
                </a:r>
                <a14:m>
                  <m:oMath xmlns:m="http://schemas.openxmlformats.org/officeDocument/2006/math">
                    <m:r>
                      <a:rPr lang="en-US" altLang="ja-JP" sz="2400" i="1" dirty="0">
                        <a:latin typeface="Cambria Math" panose="02040503050406030204" pitchFamily="18" charset="0"/>
                      </a:rPr>
                      <m:t>𝑝</m:t>
                    </m:r>
                    <m:r>
                      <a:rPr lang="en-US" altLang="ja-JP" sz="2400" i="1" dirty="0">
                        <a:latin typeface="Cambria Math" panose="02040503050406030204" pitchFamily="18" charset="0"/>
                      </a:rPr>
                      <m:t>(</m:t>
                    </m:r>
                    <m:r>
                      <a:rPr lang="en-US" altLang="ja-JP" sz="2400" b="1" dirty="0">
                        <a:latin typeface="Cambria Math" panose="02040503050406030204" pitchFamily="18" charset="0"/>
                      </a:rPr>
                      <m:t>𝐑</m:t>
                    </m:r>
                    <m:r>
                      <a:rPr lang="en-US" altLang="ja-JP" sz="2400" i="1" dirty="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b="1" dirty="0">
                            <a:latin typeface="Cambria Math" panose="02040503050406030204" pitchFamily="18" charset="0"/>
                          </a:rPr>
                          <m:t>𝐗</m:t>
                        </m:r>
                      </m:e>
                      <m:sub>
                        <m:r>
                          <a:rPr lang="en-US" altLang="ja-JP" sz="2400" i="1" dirty="0">
                            <a:latin typeface="Cambria Math" panose="02040503050406030204" pitchFamily="18" charset="0"/>
                          </a:rPr>
                          <m:t>𝑜𝑏𝑠</m:t>
                        </m:r>
                      </m:sub>
                    </m:sSub>
                    <m:r>
                      <a:rPr lang="en-US" altLang="ja-JP" sz="2400" i="1" dirty="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b="1" dirty="0">
                            <a:latin typeface="Cambria Math" panose="02040503050406030204" pitchFamily="18" charset="0"/>
                          </a:rPr>
                          <m:t>𝐗</m:t>
                        </m:r>
                      </m:e>
                      <m:sub>
                        <m:r>
                          <a:rPr lang="en-US" altLang="ja-JP" sz="2400" i="1" dirty="0">
                            <a:latin typeface="Cambria Math" panose="02040503050406030204" pitchFamily="18" charset="0"/>
                          </a:rPr>
                          <m:t>𝑚𝑖𝑠</m:t>
                        </m:r>
                      </m:sub>
                    </m:sSub>
                    <m:r>
                      <a:rPr lang="en-US" altLang="ja-JP" sz="2400" i="1" dirty="0">
                        <a:latin typeface="Cambria Math" panose="02040503050406030204" pitchFamily="18" charset="0"/>
                      </a:rPr>
                      <m:t>, </m:t>
                    </m:r>
                    <m:r>
                      <a:rPr lang="en-US" altLang="ja-JP" sz="2400" i="1" dirty="0">
                        <a:latin typeface="Cambria Math" panose="02040503050406030204" pitchFamily="18" charset="0"/>
                      </a:rPr>
                      <m:t>𝜉</m:t>
                    </m:r>
                    <m:r>
                      <a:rPr lang="en-US" altLang="ja-JP" sz="2400" i="1" dirty="0">
                        <a:latin typeface="Cambria Math" panose="02040503050406030204" pitchFamily="18" charset="0"/>
                      </a:rPr>
                      <m:t>) = </m:t>
                    </m:r>
                    <m:r>
                      <a:rPr lang="en-US" altLang="ja-JP" sz="2400" i="1" dirty="0">
                        <a:latin typeface="Cambria Math" panose="02040503050406030204" pitchFamily="18" charset="0"/>
                      </a:rPr>
                      <m:t>𝑝</m:t>
                    </m:r>
                    <m:r>
                      <a:rPr lang="en-US" altLang="ja-JP" sz="2400" i="1" dirty="0">
                        <a:latin typeface="Cambria Math" panose="02040503050406030204" pitchFamily="18" charset="0"/>
                      </a:rPr>
                      <m:t>(</m:t>
                    </m:r>
                    <m:r>
                      <a:rPr lang="en-US" altLang="ja-JP" sz="2400" b="1" dirty="0">
                        <a:latin typeface="Cambria Math" panose="02040503050406030204" pitchFamily="18" charset="0"/>
                      </a:rPr>
                      <m:t>𝐑</m:t>
                    </m:r>
                    <m:r>
                      <a:rPr lang="en-US" altLang="ja-JP" sz="2400" i="1" dirty="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b="1" dirty="0">
                            <a:latin typeface="Cambria Math" panose="02040503050406030204" pitchFamily="18" charset="0"/>
                          </a:rPr>
                          <m:t>𝐗</m:t>
                        </m:r>
                      </m:e>
                      <m:sub>
                        <m:r>
                          <a:rPr lang="en-US" altLang="ja-JP" sz="2400" i="1" dirty="0">
                            <a:latin typeface="Cambria Math" panose="02040503050406030204" pitchFamily="18" charset="0"/>
                          </a:rPr>
                          <m:t>𝑜𝑏𝑠</m:t>
                        </m:r>
                      </m:sub>
                    </m:sSub>
                    <m:r>
                      <a:rPr lang="en-US" altLang="ja-JP" sz="2400" b="0" i="1" dirty="0" smtClean="0">
                        <a:latin typeface="Cambria Math" panose="02040503050406030204" pitchFamily="18" charset="0"/>
                      </a:rPr>
                      <m:t>,  </m:t>
                    </m:r>
                    <m:r>
                      <a:rPr lang="en-US" altLang="ja-JP" sz="2400" i="1" dirty="0">
                        <a:latin typeface="Cambria Math" panose="02040503050406030204" pitchFamily="18" charset="0"/>
                      </a:rPr>
                      <m:t>𝜉</m:t>
                    </m:r>
                    <m:r>
                      <a:rPr lang="en-US" altLang="ja-JP" sz="2400" i="1" dirty="0">
                        <a:latin typeface="Cambria Math" panose="02040503050406030204" pitchFamily="18" charset="0"/>
                      </a:rPr>
                      <m:t>)</m:t>
                    </m:r>
                  </m:oMath>
                </a14:m>
                <a:endParaRPr lang="en-US" altLang="ja-JP" sz="2400" dirty="0"/>
              </a:p>
              <a:p>
                <a:pPr marL="0" indent="0">
                  <a:buNone/>
                </a:pPr>
                <a:endParaRPr lang="en-US" altLang="ja-JP" sz="2400" dirty="0"/>
              </a:p>
              <a:p>
                <a:r>
                  <a:rPr lang="en" altLang="ja-JP" dirty="0"/>
                  <a:t>MNAR (Missing Not At Random): </a:t>
                </a:r>
                <a:br>
                  <a:rPr lang="en" altLang="ja-JP" dirty="0"/>
                </a:br>
                <a:r>
                  <a:rPr lang="ja-JP" altLang="en-US" sz="2200"/>
                  <a:t>欠損値を持つ変数がそれぞれの欠損値の有無により決定されるケース</a:t>
                </a:r>
                <a:endParaRPr lang="en-US" altLang="ja-JP" sz="2200" dirty="0"/>
              </a:p>
              <a:p>
                <a:pPr marL="0" indent="0">
                  <a:buNone/>
                </a:pPr>
                <a:r>
                  <a:rPr lang="en-US" altLang="ja-JP" sz="2200" dirty="0"/>
                  <a:t>   </a:t>
                </a:r>
                <a:r>
                  <a:rPr lang="ja-JP" altLang="en-US" sz="2200"/>
                  <a:t>条件付確率</a:t>
                </a:r>
                <a:r>
                  <a:rPr lang="en-US" altLang="ja-JP" sz="2200" dirty="0"/>
                  <a:t>: </a:t>
                </a:r>
                <a14:m>
                  <m:oMath xmlns:m="http://schemas.openxmlformats.org/officeDocument/2006/math">
                    <m:r>
                      <a:rPr lang="en-US" altLang="ja-JP" sz="2400" i="1" dirty="0">
                        <a:latin typeface="Cambria Math" panose="02040503050406030204" pitchFamily="18" charset="0"/>
                      </a:rPr>
                      <m:t>𝑝</m:t>
                    </m:r>
                    <m:r>
                      <a:rPr lang="en-US" altLang="ja-JP" sz="2400" i="1" dirty="0">
                        <a:latin typeface="Cambria Math" panose="02040503050406030204" pitchFamily="18" charset="0"/>
                      </a:rPr>
                      <m:t>(</m:t>
                    </m:r>
                    <m:r>
                      <a:rPr lang="en-US" altLang="ja-JP" sz="2400" b="1" dirty="0">
                        <a:latin typeface="Cambria Math" panose="02040503050406030204" pitchFamily="18" charset="0"/>
                      </a:rPr>
                      <m:t>𝐑</m:t>
                    </m:r>
                    <m:r>
                      <a:rPr lang="en-US" altLang="ja-JP" sz="2400" i="1" dirty="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b="1" dirty="0">
                            <a:latin typeface="Cambria Math" panose="02040503050406030204" pitchFamily="18" charset="0"/>
                          </a:rPr>
                          <m:t>𝐗</m:t>
                        </m:r>
                      </m:e>
                      <m:sub>
                        <m:r>
                          <a:rPr lang="en-US" altLang="ja-JP" sz="2400" i="1" dirty="0">
                            <a:latin typeface="Cambria Math" panose="02040503050406030204" pitchFamily="18" charset="0"/>
                          </a:rPr>
                          <m:t>𝑜𝑏𝑠</m:t>
                        </m:r>
                      </m:sub>
                    </m:sSub>
                    <m:r>
                      <a:rPr lang="en-US" altLang="ja-JP" sz="2400" i="1" dirty="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b="1" dirty="0">
                            <a:latin typeface="Cambria Math" panose="02040503050406030204" pitchFamily="18" charset="0"/>
                          </a:rPr>
                          <m:t>𝐗</m:t>
                        </m:r>
                      </m:e>
                      <m:sub>
                        <m:r>
                          <a:rPr lang="en-US" altLang="ja-JP" sz="2400" i="1" dirty="0">
                            <a:latin typeface="Cambria Math" panose="02040503050406030204" pitchFamily="18" charset="0"/>
                          </a:rPr>
                          <m:t>𝑚𝑖𝑠</m:t>
                        </m:r>
                      </m:sub>
                    </m:sSub>
                    <m:r>
                      <a:rPr lang="en-US" altLang="ja-JP" sz="2400" i="1" dirty="0">
                        <a:latin typeface="Cambria Math" panose="02040503050406030204" pitchFamily="18" charset="0"/>
                      </a:rPr>
                      <m:t>, </m:t>
                    </m:r>
                    <m:r>
                      <a:rPr lang="en-US" altLang="ja-JP" sz="2400" i="1" dirty="0">
                        <a:latin typeface="Cambria Math" panose="02040503050406030204" pitchFamily="18" charset="0"/>
                      </a:rPr>
                      <m:t>𝜉</m:t>
                    </m:r>
                    <m:r>
                      <a:rPr lang="en-US" altLang="ja-JP" sz="2400" i="1" dirty="0">
                        <a:latin typeface="Cambria Math" panose="02040503050406030204" pitchFamily="18" charset="0"/>
                      </a:rPr>
                      <m:t>) ≠ </m:t>
                    </m:r>
                    <m:r>
                      <a:rPr lang="en-US" altLang="ja-JP" sz="2400" i="1" dirty="0">
                        <a:latin typeface="Cambria Math" panose="02040503050406030204" pitchFamily="18" charset="0"/>
                      </a:rPr>
                      <m:t>𝑝</m:t>
                    </m:r>
                    <m:r>
                      <a:rPr lang="en-US" altLang="ja-JP" sz="2400" i="1" dirty="0">
                        <a:latin typeface="Cambria Math" panose="02040503050406030204" pitchFamily="18" charset="0"/>
                      </a:rPr>
                      <m:t>(</m:t>
                    </m:r>
                    <m:r>
                      <a:rPr lang="en-US" altLang="ja-JP" sz="2400" b="1" dirty="0">
                        <a:latin typeface="Cambria Math" panose="02040503050406030204" pitchFamily="18" charset="0"/>
                      </a:rPr>
                      <m:t>𝐑</m:t>
                    </m:r>
                    <m:r>
                      <a:rPr lang="en-US" altLang="ja-JP" sz="2400" i="1" dirty="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b="1" dirty="0">
                            <a:latin typeface="Cambria Math" panose="02040503050406030204" pitchFamily="18" charset="0"/>
                          </a:rPr>
                          <m:t>𝐗</m:t>
                        </m:r>
                      </m:e>
                      <m:sub>
                        <m:r>
                          <a:rPr lang="en-US" altLang="ja-JP" sz="2400" i="1" dirty="0">
                            <a:latin typeface="Cambria Math" panose="02040503050406030204" pitchFamily="18" charset="0"/>
                          </a:rPr>
                          <m:t>𝑜𝑏𝑠</m:t>
                        </m:r>
                      </m:sub>
                    </m:sSub>
                    <m:r>
                      <a:rPr lang="en-US" altLang="ja-JP" sz="2400" b="0" i="1" dirty="0" smtClean="0">
                        <a:latin typeface="Cambria Math" panose="02040503050406030204" pitchFamily="18" charset="0"/>
                      </a:rPr>
                      <m:t>,  </m:t>
                    </m:r>
                    <m:r>
                      <a:rPr lang="en-US" altLang="ja-JP" sz="2400" i="1" dirty="0">
                        <a:latin typeface="Cambria Math" panose="02040503050406030204" pitchFamily="18" charset="0"/>
                      </a:rPr>
                      <m:t>𝜉</m:t>
                    </m:r>
                    <m:r>
                      <a:rPr lang="en-US" altLang="ja-JP" sz="2400" i="1" dirty="0">
                        <a:latin typeface="Cambria Math" panose="02040503050406030204" pitchFamily="18" charset="0"/>
                      </a:rPr>
                      <m:t>)</m:t>
                    </m:r>
                  </m:oMath>
                </a14:m>
                <a:endParaRPr lang="en-US" altLang="ja-JP" sz="2400" dirty="0"/>
              </a:p>
              <a:p>
                <a:pPr marL="0" indent="0">
                  <a:buNone/>
                </a:pPr>
                <a:endParaRPr lang="ja-JP" altLang="en-US"/>
              </a:p>
            </p:txBody>
          </p:sp>
        </mc:Choice>
        <mc:Fallback xmlns="">
          <p:sp>
            <p:nvSpPr>
              <p:cNvPr id="5" name="コンテンツ プレースホルダー 2">
                <a:extLst>
                  <a:ext uri="{FF2B5EF4-FFF2-40B4-BE49-F238E27FC236}">
                    <a16:creationId xmlns:a16="http://schemas.microsoft.com/office/drawing/2014/main" id="{FDF0FA2C-2002-3044-A319-65655E94AEEB}"/>
                  </a:ext>
                </a:extLst>
              </p:cNvPr>
              <p:cNvSpPr>
                <a:spLocks noGrp="1" noRot="1" noChangeAspect="1" noMove="1" noResize="1" noEditPoints="1" noAdjustHandles="1" noChangeArrowheads="1" noChangeShapeType="1" noTextEdit="1"/>
              </p:cNvSpPr>
              <p:nvPr>
                <p:ph idx="1"/>
              </p:nvPr>
            </p:nvSpPr>
            <p:spPr>
              <a:xfrm>
                <a:off x="838199" y="1825625"/>
                <a:ext cx="10777151" cy="4351338"/>
              </a:xfrm>
              <a:blipFill>
                <a:blip r:embed="rId2"/>
                <a:stretch>
                  <a:fillRect l="-941" t="-3509" b="-29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2910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0A41A-E4D1-704F-87E8-5F501497337F}"/>
              </a:ext>
            </a:extLst>
          </p:cNvPr>
          <p:cNvSpPr>
            <a:spLocks noGrp="1"/>
          </p:cNvSpPr>
          <p:nvPr>
            <p:ph type="title"/>
          </p:nvPr>
        </p:nvSpPr>
        <p:spPr/>
        <p:txBody>
          <a:bodyPr/>
          <a:lstStyle/>
          <a:p>
            <a:r>
              <a:rPr kumimoji="1" lang="ja-JP" altLang="en-US"/>
              <a:t>付録</a:t>
            </a:r>
            <a:r>
              <a:rPr kumimoji="1" lang="en-US" altLang="ja-JP" dirty="0"/>
              <a:t> | </a:t>
            </a:r>
            <a:r>
              <a:rPr kumimoji="1" lang="ja-JP" altLang="en-US"/>
              <a:t>欠損値補完の精度</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DFA295A-8094-6F4D-A81C-E4A1790D8CCB}"/>
                  </a:ext>
                </a:extLst>
              </p:cNvPr>
              <p:cNvSpPr>
                <a:spLocks noGrp="1"/>
              </p:cNvSpPr>
              <p:nvPr>
                <p:ph idx="1"/>
              </p:nvPr>
            </p:nvSpPr>
            <p:spPr/>
            <p:txBody>
              <a:bodyPr>
                <a:normAutofit/>
              </a:bodyPr>
              <a:lstStyle/>
              <a:p>
                <a:r>
                  <a:rPr kumimoji="1" lang="ja-JP" altLang="en-US" sz="1800"/>
                  <a:t>欠損値補完前の特徴量を</a:t>
                </a:r>
                <a14:m>
                  <m:oMath xmlns:m="http://schemas.openxmlformats.org/officeDocument/2006/math">
                    <m:sSub>
                      <m:sSubPr>
                        <m:ctrlPr>
                          <a:rPr kumimoji="1" lang="en-US" altLang="ja-JP" sz="1800" i="1" smtClean="0">
                            <a:latin typeface="Cambria Math" panose="02040503050406030204" pitchFamily="18" charset="0"/>
                          </a:rPr>
                        </m:ctrlPr>
                      </m:sSubPr>
                      <m:e>
                        <m:r>
                          <a:rPr kumimoji="1" lang="en-US" altLang="ja-JP" sz="1800" b="0" i="1" smtClean="0">
                            <a:latin typeface="Cambria Math" panose="02040503050406030204" pitchFamily="18" charset="0"/>
                          </a:rPr>
                          <m:t>𝑋</m:t>
                        </m:r>
                      </m:e>
                      <m:sub>
                        <m:r>
                          <a:rPr kumimoji="1" lang="en-US" altLang="ja-JP" sz="1800" b="0" i="1" smtClean="0">
                            <a:latin typeface="Cambria Math" panose="02040503050406030204" pitchFamily="18" charset="0"/>
                          </a:rPr>
                          <m:t>𝑖𝑗</m:t>
                        </m:r>
                      </m:sub>
                    </m:sSub>
                  </m:oMath>
                </a14:m>
                <a:r>
                  <a:rPr kumimoji="1" lang="ja-JP" altLang="en-US" sz="1800"/>
                  <a:t>、補完前の特徴量を</a:t>
                </a:r>
                <a14:m>
                  <m:oMath xmlns:m="http://schemas.openxmlformats.org/officeDocument/2006/math">
                    <m:sSubSup>
                      <m:sSubSupPr>
                        <m:ctrlPr>
                          <a:rPr kumimoji="1" lang="en-US" altLang="ja-JP" sz="1800" i="1" smtClean="0">
                            <a:latin typeface="Cambria Math" panose="02040503050406030204" pitchFamily="18" charset="0"/>
                          </a:rPr>
                        </m:ctrlPr>
                      </m:sSubSupPr>
                      <m:e>
                        <m:r>
                          <m:rPr>
                            <m:sty m:val="p"/>
                          </m:rPr>
                          <a:rPr lang="en-US" altLang="ja-JP" sz="1800" i="1">
                            <a:latin typeface="Cambria Math" panose="02040503050406030204" pitchFamily="18" charset="0"/>
                          </a:rPr>
                          <m:t>X</m:t>
                        </m:r>
                      </m:e>
                      <m:sub>
                        <m:r>
                          <a:rPr kumimoji="1" lang="en-US" altLang="ja-JP" sz="1800" b="0" i="1" smtClean="0">
                            <a:latin typeface="Cambria Math" panose="02040503050406030204" pitchFamily="18" charset="0"/>
                          </a:rPr>
                          <m:t>𝑖𝑗</m:t>
                        </m:r>
                      </m:sub>
                      <m:sup>
                        <m:r>
                          <a:rPr kumimoji="1" lang="en-US" altLang="ja-JP" sz="1800" b="0" i="1" smtClean="0">
                            <a:latin typeface="Cambria Math" panose="02040503050406030204" pitchFamily="18" charset="0"/>
                          </a:rPr>
                          <m:t>′</m:t>
                        </m:r>
                      </m:sup>
                    </m:sSubSup>
                  </m:oMath>
                </a14:m>
                <a:r>
                  <a:rPr kumimoji="1" lang="ja-JP" altLang="en-US" sz="1800"/>
                  <a:t>とすると、</a:t>
                </a:r>
                <a:endParaRPr kumimoji="1" lang="en-US" altLang="ja-JP" sz="1800" dirty="0"/>
              </a:p>
              <a:p>
                <a:pPr marL="0" indent="0">
                  <a:buNone/>
                </a:pPr>
                <a:r>
                  <a:rPr kumimoji="1" lang="ja-JP" altLang="en-US" sz="1800"/>
                  <a:t>フロベニウスノルム</a:t>
                </a:r>
                <a:r>
                  <a:rPr kumimoji="1" lang="en-US" altLang="ja-JP" sz="1800" dirty="0"/>
                  <a:t> </a:t>
                </a:r>
                <a14:m>
                  <m:oMath xmlns:m="http://schemas.openxmlformats.org/officeDocument/2006/math">
                    <m:sSub>
                      <m:sSubPr>
                        <m:ctrlPr>
                          <a:rPr kumimoji="1" lang="en-US" altLang="ja-JP" sz="1800" b="0" i="1" smtClean="0">
                            <a:latin typeface="Cambria Math" panose="02040503050406030204" pitchFamily="18" charset="0"/>
                          </a:rPr>
                        </m:ctrlPr>
                      </m:sSubPr>
                      <m:e>
                        <m:d>
                          <m:dPr>
                            <m:begChr m:val="‖"/>
                            <m:endChr m:val="‖"/>
                            <m:ctrlPr>
                              <a:rPr lang="en-US" altLang="ja-JP" sz="1800" i="1">
                                <a:latin typeface="Cambria Math" panose="02040503050406030204" pitchFamily="18" charset="0"/>
                              </a:rPr>
                            </m:ctrlPr>
                          </m:dPr>
                          <m:e>
                            <m:r>
                              <a:rPr lang="en-US" altLang="ja-JP" sz="1800" i="1">
                                <a:latin typeface="Cambria Math" panose="02040503050406030204" pitchFamily="18" charset="0"/>
                              </a:rPr>
                              <m:t>𝐴</m:t>
                            </m:r>
                          </m:e>
                        </m:d>
                      </m:e>
                      <m:sub>
                        <m:r>
                          <a:rPr kumimoji="1" lang="en-US" altLang="ja-JP" sz="1800" b="0" i="1" smtClean="0">
                            <a:latin typeface="Cambria Math" panose="02040503050406030204" pitchFamily="18" charset="0"/>
                          </a:rPr>
                          <m:t>𝐹</m:t>
                        </m:r>
                      </m:sub>
                    </m:sSub>
                    <m:r>
                      <a:rPr kumimoji="1" lang="en-US" altLang="ja-JP" sz="1800" b="0" i="1" smtClean="0">
                        <a:latin typeface="Cambria Math" panose="02040503050406030204" pitchFamily="18" charset="0"/>
                      </a:rPr>
                      <m:t>= </m:t>
                    </m:r>
                    <m:rad>
                      <m:radPr>
                        <m:degHide m:val="on"/>
                        <m:ctrlPr>
                          <a:rPr kumimoji="1" lang="en-US" altLang="ja-JP" sz="1800" b="0" i="1" smtClean="0">
                            <a:latin typeface="Cambria Math" panose="02040503050406030204" pitchFamily="18" charset="0"/>
                          </a:rPr>
                        </m:ctrlPr>
                      </m:radPr>
                      <m:deg/>
                      <m:e>
                        <m:nary>
                          <m:naryPr>
                            <m:chr m:val="∑"/>
                            <m:supHide m:val="on"/>
                            <m:ctrlPr>
                              <a:rPr kumimoji="1" lang="en-US" altLang="ja-JP" sz="1800" b="0" i="1" smtClean="0">
                                <a:latin typeface="Cambria Math" panose="02040503050406030204" pitchFamily="18" charset="0"/>
                              </a:rPr>
                            </m:ctrlPr>
                          </m:naryPr>
                          <m:sub>
                            <m:r>
                              <m:rPr>
                                <m:brk m:alnAt="7"/>
                              </m:rPr>
                              <a:rPr kumimoji="1" lang="en-US" altLang="ja-JP" sz="1800" b="0" i="1" smtClean="0">
                                <a:latin typeface="Cambria Math" panose="02040503050406030204" pitchFamily="18" charset="0"/>
                              </a:rPr>
                              <m:t>𝑖</m:t>
                            </m:r>
                            <m:r>
                              <a:rPr kumimoji="1" lang="en-US" altLang="ja-JP" sz="1800" b="0" i="1" smtClean="0">
                                <a:latin typeface="Cambria Math" panose="02040503050406030204" pitchFamily="18" charset="0"/>
                              </a:rPr>
                              <m:t>,</m:t>
                            </m:r>
                            <m:r>
                              <a:rPr kumimoji="1" lang="en-US" altLang="ja-JP" sz="1800" b="0" i="1" smtClean="0">
                                <a:latin typeface="Cambria Math" panose="02040503050406030204" pitchFamily="18" charset="0"/>
                              </a:rPr>
                              <m:t>𝑗</m:t>
                            </m:r>
                          </m:sub>
                          <m:sup/>
                          <m:e>
                            <m:sSup>
                              <m:sSupPr>
                                <m:ctrlPr>
                                  <a:rPr kumimoji="1" lang="en-US" altLang="ja-JP" sz="1800" b="0" i="1" smtClean="0">
                                    <a:latin typeface="Cambria Math" panose="02040503050406030204" pitchFamily="18" charset="0"/>
                                  </a:rPr>
                                </m:ctrlPr>
                              </m:sSupPr>
                              <m:e>
                                <m:r>
                                  <a:rPr kumimoji="1" lang="en-US" altLang="ja-JP" sz="1800" b="0" i="1" smtClean="0">
                                    <a:latin typeface="Cambria Math" panose="02040503050406030204" pitchFamily="18" charset="0"/>
                                  </a:rPr>
                                  <m:t>(</m:t>
                                </m:r>
                                <m:sSub>
                                  <m:sSubPr>
                                    <m:ctrlPr>
                                      <a:rPr lang="en-US" altLang="ja-JP" sz="1800" i="1">
                                        <a:latin typeface="Cambria Math" panose="02040503050406030204" pitchFamily="18" charset="0"/>
                                      </a:rPr>
                                    </m:ctrlPr>
                                  </m:sSubPr>
                                  <m:e>
                                    <m:r>
                                      <a:rPr lang="en-US" altLang="ja-JP" sz="1800" i="1">
                                        <a:latin typeface="Cambria Math" panose="02040503050406030204" pitchFamily="18" charset="0"/>
                                      </a:rPr>
                                      <m:t>𝑋</m:t>
                                    </m:r>
                                  </m:e>
                                  <m:sub>
                                    <m:r>
                                      <a:rPr lang="en-US" altLang="ja-JP" sz="1800" i="1">
                                        <a:latin typeface="Cambria Math" panose="02040503050406030204" pitchFamily="18" charset="0"/>
                                      </a:rPr>
                                      <m:t>𝑖𝑗</m:t>
                                    </m:r>
                                  </m:sub>
                                </m:sSub>
                                <m:r>
                                  <a:rPr lang="en-US" altLang="ja-JP" sz="1800" b="0" i="1" smtClean="0">
                                    <a:latin typeface="Cambria Math" panose="02040503050406030204" pitchFamily="18" charset="0"/>
                                  </a:rPr>
                                  <m:t> −</m:t>
                                </m:r>
                                <m:sSubSup>
                                  <m:sSubSupPr>
                                    <m:ctrlPr>
                                      <a:rPr lang="en-US" altLang="ja-JP" sz="1800" i="1">
                                        <a:latin typeface="Cambria Math" panose="02040503050406030204" pitchFamily="18" charset="0"/>
                                      </a:rPr>
                                    </m:ctrlPr>
                                  </m:sSubSupPr>
                                  <m:e>
                                    <m:r>
                                      <m:rPr>
                                        <m:sty m:val="p"/>
                                      </m:rPr>
                                      <a:rPr lang="en-US" altLang="ja-JP" sz="1800" i="1">
                                        <a:latin typeface="Cambria Math" panose="02040503050406030204" pitchFamily="18" charset="0"/>
                                      </a:rPr>
                                      <m:t>X</m:t>
                                    </m:r>
                                  </m:e>
                                  <m:sub>
                                    <m:r>
                                      <a:rPr lang="en-US" altLang="ja-JP" sz="1800" i="1">
                                        <a:latin typeface="Cambria Math" panose="02040503050406030204" pitchFamily="18" charset="0"/>
                                      </a:rPr>
                                      <m:t>𝑖𝑗</m:t>
                                    </m:r>
                                  </m:sub>
                                  <m:sup>
                                    <m:r>
                                      <a:rPr lang="en-US" altLang="ja-JP" sz="1800" i="1">
                                        <a:latin typeface="Cambria Math" panose="02040503050406030204" pitchFamily="18" charset="0"/>
                                      </a:rPr>
                                      <m:t>′</m:t>
                                    </m:r>
                                  </m:sup>
                                </m:sSubSup>
                                <m:r>
                                  <a:rPr lang="en-US" altLang="ja-JP" sz="1800" b="0" i="1" smtClean="0">
                                    <a:latin typeface="Cambria Math" panose="02040503050406030204" pitchFamily="18" charset="0"/>
                                  </a:rPr>
                                  <m:t>)</m:t>
                                </m:r>
                              </m:e>
                              <m:sup>
                                <m:r>
                                  <a:rPr kumimoji="1" lang="en-US" altLang="ja-JP" sz="1800" b="0" i="1" smtClean="0">
                                    <a:latin typeface="Cambria Math" panose="02040503050406030204" pitchFamily="18" charset="0"/>
                                  </a:rPr>
                                  <m:t>2</m:t>
                                </m:r>
                              </m:sup>
                            </m:sSup>
                          </m:e>
                        </m:nary>
                      </m:e>
                    </m:rad>
                  </m:oMath>
                </a14:m>
                <a:endParaRPr kumimoji="1" lang="ja-JP" altLang="en-US" sz="1800"/>
              </a:p>
            </p:txBody>
          </p:sp>
        </mc:Choice>
        <mc:Fallback xmlns="">
          <p:sp>
            <p:nvSpPr>
              <p:cNvPr id="3" name="コンテンツ プレースホルダー 2">
                <a:extLst>
                  <a:ext uri="{FF2B5EF4-FFF2-40B4-BE49-F238E27FC236}">
                    <a16:creationId xmlns:a16="http://schemas.microsoft.com/office/drawing/2014/main" id="{ADFA295A-8094-6F4D-A81C-E4A1790D8CCB}"/>
                  </a:ext>
                </a:extLst>
              </p:cNvPr>
              <p:cNvSpPr>
                <a:spLocks noGrp="1" noRot="1" noChangeAspect="1" noMove="1" noResize="1" noEditPoints="1" noAdjustHandles="1" noChangeArrowheads="1" noChangeShapeType="1" noTextEdit="1"/>
              </p:cNvSpPr>
              <p:nvPr>
                <p:ph idx="1"/>
              </p:nvPr>
            </p:nvSpPr>
            <p:spPr>
              <a:blipFill>
                <a:blip r:embed="rId3"/>
                <a:stretch>
                  <a:fillRect l="-483" t="-1462"/>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DF913F99-7CEF-D74C-8953-489AE790704A}"/>
              </a:ext>
            </a:extLst>
          </p:cNvPr>
          <p:cNvSpPr>
            <a:spLocks noGrp="1"/>
          </p:cNvSpPr>
          <p:nvPr>
            <p:ph type="sldNum" sz="quarter" idx="12"/>
          </p:nvPr>
        </p:nvSpPr>
        <p:spPr/>
        <p:txBody>
          <a:bodyPr/>
          <a:lstStyle/>
          <a:p>
            <a:fld id="{FA12595E-B1A9-9E4B-81EE-990832342503}" type="slidenum">
              <a:rPr kumimoji="1" lang="ja-JP" altLang="en-US" smtClean="0"/>
              <a:t>43</a:t>
            </a:fld>
            <a:endParaRPr kumimoji="1" lang="ja-JP" altLang="en-US"/>
          </a:p>
        </p:txBody>
      </p:sp>
      <p:pic>
        <p:nvPicPr>
          <p:cNvPr id="8" name="図 7">
            <a:extLst>
              <a:ext uri="{FF2B5EF4-FFF2-40B4-BE49-F238E27FC236}">
                <a16:creationId xmlns:a16="http://schemas.microsoft.com/office/drawing/2014/main" id="{1A66F29C-6CD0-B94D-9B8F-1AC34966B2A0}"/>
              </a:ext>
            </a:extLst>
          </p:cNvPr>
          <p:cNvPicPr>
            <a:picLocks noChangeAspect="1"/>
          </p:cNvPicPr>
          <p:nvPr/>
        </p:nvPicPr>
        <p:blipFill>
          <a:blip r:embed="rId4"/>
          <a:stretch>
            <a:fillRect/>
          </a:stretch>
        </p:blipFill>
        <p:spPr>
          <a:xfrm>
            <a:off x="5435" y="3427884"/>
            <a:ext cx="3046684" cy="2285013"/>
          </a:xfrm>
          <a:prstGeom prst="rect">
            <a:avLst/>
          </a:prstGeom>
        </p:spPr>
      </p:pic>
      <p:pic>
        <p:nvPicPr>
          <p:cNvPr id="10" name="図 9">
            <a:extLst>
              <a:ext uri="{FF2B5EF4-FFF2-40B4-BE49-F238E27FC236}">
                <a16:creationId xmlns:a16="http://schemas.microsoft.com/office/drawing/2014/main" id="{AFEFD4F7-65FA-0A4B-9817-23EEBE1B4C86}"/>
              </a:ext>
            </a:extLst>
          </p:cNvPr>
          <p:cNvPicPr>
            <a:picLocks noChangeAspect="1"/>
          </p:cNvPicPr>
          <p:nvPr/>
        </p:nvPicPr>
        <p:blipFill>
          <a:blip r:embed="rId5"/>
          <a:stretch>
            <a:fillRect/>
          </a:stretch>
        </p:blipFill>
        <p:spPr>
          <a:xfrm>
            <a:off x="2837193" y="3358935"/>
            <a:ext cx="3138616" cy="2353962"/>
          </a:xfrm>
          <a:prstGeom prst="rect">
            <a:avLst/>
          </a:prstGeom>
        </p:spPr>
      </p:pic>
      <p:pic>
        <p:nvPicPr>
          <p:cNvPr id="12" name="図 11">
            <a:extLst>
              <a:ext uri="{FF2B5EF4-FFF2-40B4-BE49-F238E27FC236}">
                <a16:creationId xmlns:a16="http://schemas.microsoft.com/office/drawing/2014/main" id="{F5C48829-9312-0846-A785-C1C83223495A}"/>
              </a:ext>
            </a:extLst>
          </p:cNvPr>
          <p:cNvPicPr>
            <a:picLocks noChangeAspect="1"/>
          </p:cNvPicPr>
          <p:nvPr/>
        </p:nvPicPr>
        <p:blipFill>
          <a:blip r:embed="rId6"/>
          <a:stretch>
            <a:fillRect/>
          </a:stretch>
        </p:blipFill>
        <p:spPr>
          <a:xfrm>
            <a:off x="5807490" y="3358935"/>
            <a:ext cx="3060357" cy="2295268"/>
          </a:xfrm>
          <a:prstGeom prst="rect">
            <a:avLst/>
          </a:prstGeom>
        </p:spPr>
      </p:pic>
      <p:pic>
        <p:nvPicPr>
          <p:cNvPr id="14" name="図 13">
            <a:extLst>
              <a:ext uri="{FF2B5EF4-FFF2-40B4-BE49-F238E27FC236}">
                <a16:creationId xmlns:a16="http://schemas.microsoft.com/office/drawing/2014/main" id="{D24C5DE6-FB9F-5E49-977E-2C0233215381}"/>
              </a:ext>
            </a:extLst>
          </p:cNvPr>
          <p:cNvPicPr>
            <a:picLocks noChangeAspect="1"/>
          </p:cNvPicPr>
          <p:nvPr/>
        </p:nvPicPr>
        <p:blipFill>
          <a:blip r:embed="rId7"/>
          <a:stretch>
            <a:fillRect/>
          </a:stretch>
        </p:blipFill>
        <p:spPr>
          <a:xfrm>
            <a:off x="8752806" y="3440659"/>
            <a:ext cx="2920686" cy="2190514"/>
          </a:xfrm>
          <a:prstGeom prst="rect">
            <a:avLst/>
          </a:prstGeom>
        </p:spPr>
      </p:pic>
    </p:spTree>
    <p:extLst>
      <p:ext uri="{BB962C8B-B14F-4D97-AF65-F5344CB8AC3E}">
        <p14:creationId xmlns:p14="http://schemas.microsoft.com/office/powerpoint/2010/main" val="38650057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79841E-D2C9-2348-99AA-D48D3D6B530F}"/>
              </a:ext>
            </a:extLst>
          </p:cNvPr>
          <p:cNvSpPr>
            <a:spLocks noGrp="1"/>
          </p:cNvSpPr>
          <p:nvPr>
            <p:ph type="title"/>
          </p:nvPr>
        </p:nvSpPr>
        <p:spPr/>
        <p:txBody>
          <a:bodyPr/>
          <a:lstStyle/>
          <a:p>
            <a:r>
              <a:rPr kumimoji="1" lang="ja-JP" altLang="en-US"/>
              <a:t>リンク予測の損失関数</a:t>
            </a:r>
          </a:p>
        </p:txBody>
      </p:sp>
      <p:pic>
        <p:nvPicPr>
          <p:cNvPr id="6" name="コンテンツ プレースホルダー 5">
            <a:extLst>
              <a:ext uri="{FF2B5EF4-FFF2-40B4-BE49-F238E27FC236}">
                <a16:creationId xmlns:a16="http://schemas.microsoft.com/office/drawing/2014/main" id="{9CC39E42-6337-5A49-91B7-E18F8246EBA4}"/>
              </a:ext>
            </a:extLst>
          </p:cNvPr>
          <p:cNvPicPr>
            <a:picLocks noGrp="1" noChangeAspect="1"/>
          </p:cNvPicPr>
          <p:nvPr>
            <p:ph idx="1"/>
          </p:nvPr>
        </p:nvPicPr>
        <p:blipFill>
          <a:blip r:embed="rId3"/>
          <a:stretch>
            <a:fillRect/>
          </a:stretch>
        </p:blipFill>
        <p:spPr>
          <a:xfrm>
            <a:off x="1918424" y="5157787"/>
            <a:ext cx="10071100" cy="876300"/>
          </a:xfrm>
        </p:spPr>
      </p:pic>
      <p:sp>
        <p:nvSpPr>
          <p:cNvPr id="4" name="スライド番号プレースホルダー 3">
            <a:extLst>
              <a:ext uri="{FF2B5EF4-FFF2-40B4-BE49-F238E27FC236}">
                <a16:creationId xmlns:a16="http://schemas.microsoft.com/office/drawing/2014/main" id="{8662BE35-D9B4-CA43-A65E-31D9D548036E}"/>
              </a:ext>
            </a:extLst>
          </p:cNvPr>
          <p:cNvSpPr>
            <a:spLocks noGrp="1"/>
          </p:cNvSpPr>
          <p:nvPr>
            <p:ph type="sldNum" sz="quarter" idx="12"/>
          </p:nvPr>
        </p:nvSpPr>
        <p:spPr/>
        <p:txBody>
          <a:bodyPr/>
          <a:lstStyle/>
          <a:p>
            <a:fld id="{FA12595E-B1A9-9E4B-81EE-990832342503}" type="slidenum">
              <a:rPr kumimoji="1" lang="ja-JP" altLang="en-US" smtClean="0"/>
              <a:t>44</a:t>
            </a:fld>
            <a:endParaRPr kumimoji="1" lang="ja-JP" altLang="en-US"/>
          </a:p>
        </p:txBody>
      </p:sp>
      <p:pic>
        <p:nvPicPr>
          <p:cNvPr id="10" name="図 9">
            <a:extLst>
              <a:ext uri="{FF2B5EF4-FFF2-40B4-BE49-F238E27FC236}">
                <a16:creationId xmlns:a16="http://schemas.microsoft.com/office/drawing/2014/main" id="{FA377CE3-BEA4-D645-AF73-64E8607F6D13}"/>
              </a:ext>
            </a:extLst>
          </p:cNvPr>
          <p:cNvPicPr>
            <a:picLocks noChangeAspect="1"/>
          </p:cNvPicPr>
          <p:nvPr/>
        </p:nvPicPr>
        <p:blipFill>
          <a:blip r:embed="rId4"/>
          <a:stretch>
            <a:fillRect/>
          </a:stretch>
        </p:blipFill>
        <p:spPr>
          <a:xfrm>
            <a:off x="4318000" y="2708672"/>
            <a:ext cx="3225800" cy="457200"/>
          </a:xfrm>
          <a:prstGeom prst="rect">
            <a:avLst/>
          </a:prstGeom>
        </p:spPr>
      </p:pic>
      <p:pic>
        <p:nvPicPr>
          <p:cNvPr id="12" name="図 11">
            <a:extLst>
              <a:ext uri="{FF2B5EF4-FFF2-40B4-BE49-F238E27FC236}">
                <a16:creationId xmlns:a16="http://schemas.microsoft.com/office/drawing/2014/main" id="{9F11ADD4-7AEC-BE49-BB4D-677EF8C4DD85}"/>
              </a:ext>
            </a:extLst>
          </p:cNvPr>
          <p:cNvPicPr>
            <a:picLocks noChangeAspect="1"/>
          </p:cNvPicPr>
          <p:nvPr/>
        </p:nvPicPr>
        <p:blipFill>
          <a:blip r:embed="rId5"/>
          <a:stretch>
            <a:fillRect/>
          </a:stretch>
        </p:blipFill>
        <p:spPr>
          <a:xfrm>
            <a:off x="5111750" y="3225800"/>
            <a:ext cx="1968500" cy="406400"/>
          </a:xfrm>
          <a:prstGeom prst="rect">
            <a:avLst/>
          </a:prstGeom>
        </p:spPr>
      </p:pic>
      <p:pic>
        <p:nvPicPr>
          <p:cNvPr id="14" name="図 13">
            <a:extLst>
              <a:ext uri="{FF2B5EF4-FFF2-40B4-BE49-F238E27FC236}">
                <a16:creationId xmlns:a16="http://schemas.microsoft.com/office/drawing/2014/main" id="{28B93182-4657-C646-8ACD-1F6662D66B62}"/>
              </a:ext>
            </a:extLst>
          </p:cNvPr>
          <p:cNvPicPr>
            <a:picLocks noChangeAspect="1"/>
          </p:cNvPicPr>
          <p:nvPr/>
        </p:nvPicPr>
        <p:blipFill>
          <a:blip r:embed="rId6"/>
          <a:stretch>
            <a:fillRect/>
          </a:stretch>
        </p:blipFill>
        <p:spPr>
          <a:xfrm>
            <a:off x="5416550" y="3733403"/>
            <a:ext cx="1358900" cy="406400"/>
          </a:xfrm>
          <a:prstGeom prst="rect">
            <a:avLst/>
          </a:prstGeom>
        </p:spPr>
      </p:pic>
      <p:pic>
        <p:nvPicPr>
          <p:cNvPr id="16" name="図 15">
            <a:extLst>
              <a:ext uri="{FF2B5EF4-FFF2-40B4-BE49-F238E27FC236}">
                <a16:creationId xmlns:a16="http://schemas.microsoft.com/office/drawing/2014/main" id="{0B321664-EBAA-494C-9620-75A6FACBBF2B}"/>
              </a:ext>
            </a:extLst>
          </p:cNvPr>
          <p:cNvPicPr>
            <a:picLocks noChangeAspect="1"/>
          </p:cNvPicPr>
          <p:nvPr/>
        </p:nvPicPr>
        <p:blipFill>
          <a:blip r:embed="rId7"/>
          <a:stretch>
            <a:fillRect/>
          </a:stretch>
        </p:blipFill>
        <p:spPr>
          <a:xfrm>
            <a:off x="4959350" y="4183856"/>
            <a:ext cx="2273300" cy="457200"/>
          </a:xfrm>
          <a:prstGeom prst="rect">
            <a:avLst/>
          </a:prstGeom>
        </p:spPr>
      </p:pic>
      <p:pic>
        <p:nvPicPr>
          <p:cNvPr id="19" name="図 18">
            <a:extLst>
              <a:ext uri="{FF2B5EF4-FFF2-40B4-BE49-F238E27FC236}">
                <a16:creationId xmlns:a16="http://schemas.microsoft.com/office/drawing/2014/main" id="{8EC9AF3C-0B94-554C-AD04-30A9D80B7B73}"/>
              </a:ext>
            </a:extLst>
          </p:cNvPr>
          <p:cNvPicPr>
            <a:picLocks noChangeAspect="1"/>
          </p:cNvPicPr>
          <p:nvPr/>
        </p:nvPicPr>
        <p:blipFill>
          <a:blip r:embed="rId8"/>
          <a:stretch>
            <a:fillRect/>
          </a:stretch>
        </p:blipFill>
        <p:spPr>
          <a:xfrm>
            <a:off x="2466072" y="2074226"/>
            <a:ext cx="5900955" cy="571395"/>
          </a:xfrm>
          <a:prstGeom prst="rect">
            <a:avLst/>
          </a:prstGeom>
        </p:spPr>
      </p:pic>
      <p:sp>
        <p:nvSpPr>
          <p:cNvPr id="20" name="テキスト ボックス 19">
            <a:extLst>
              <a:ext uri="{FF2B5EF4-FFF2-40B4-BE49-F238E27FC236}">
                <a16:creationId xmlns:a16="http://schemas.microsoft.com/office/drawing/2014/main" id="{A7992193-0741-3242-9686-71AFE6EFAF9D}"/>
              </a:ext>
            </a:extLst>
          </p:cNvPr>
          <p:cNvSpPr txBox="1"/>
          <p:nvPr/>
        </p:nvSpPr>
        <p:spPr>
          <a:xfrm>
            <a:off x="1364426" y="2156670"/>
            <a:ext cx="1107996" cy="369332"/>
          </a:xfrm>
          <a:prstGeom prst="rect">
            <a:avLst/>
          </a:prstGeom>
          <a:noFill/>
        </p:spPr>
        <p:txBody>
          <a:bodyPr wrap="none" rtlCol="0">
            <a:spAutoFit/>
          </a:bodyPr>
          <a:lstStyle/>
          <a:p>
            <a:r>
              <a:rPr kumimoji="1" lang="ja-JP" altLang="en-US"/>
              <a:t>損失関数</a:t>
            </a:r>
          </a:p>
        </p:txBody>
      </p:sp>
      <p:sp>
        <p:nvSpPr>
          <p:cNvPr id="21" name="テキスト ボックス 20">
            <a:extLst>
              <a:ext uri="{FF2B5EF4-FFF2-40B4-BE49-F238E27FC236}">
                <a16:creationId xmlns:a16="http://schemas.microsoft.com/office/drawing/2014/main" id="{894AF7F6-0290-5F45-948E-E3328F210FED}"/>
              </a:ext>
            </a:extLst>
          </p:cNvPr>
          <p:cNvSpPr txBox="1"/>
          <p:nvPr/>
        </p:nvSpPr>
        <p:spPr>
          <a:xfrm>
            <a:off x="8367027" y="2156670"/>
            <a:ext cx="415498" cy="369332"/>
          </a:xfrm>
          <a:prstGeom prst="rect">
            <a:avLst/>
          </a:prstGeom>
          <a:noFill/>
        </p:spPr>
        <p:txBody>
          <a:bodyPr wrap="none" rtlCol="0">
            <a:spAutoFit/>
          </a:bodyPr>
          <a:lstStyle/>
          <a:p>
            <a:r>
              <a:rPr kumimoji="1" lang="ja-JP" altLang="en-US"/>
              <a:t>は</a:t>
            </a:r>
          </a:p>
        </p:txBody>
      </p:sp>
      <p:sp>
        <p:nvSpPr>
          <p:cNvPr id="22" name="左中かっこ 21">
            <a:extLst>
              <a:ext uri="{FF2B5EF4-FFF2-40B4-BE49-F238E27FC236}">
                <a16:creationId xmlns:a16="http://schemas.microsoft.com/office/drawing/2014/main" id="{9AF2CFBD-9C22-6947-9FEF-4E7CBC117B6F}"/>
              </a:ext>
            </a:extLst>
          </p:cNvPr>
          <p:cNvSpPr/>
          <p:nvPr/>
        </p:nvSpPr>
        <p:spPr>
          <a:xfrm>
            <a:off x="4025900" y="2714967"/>
            <a:ext cx="292100" cy="19772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16AC4C4A-FA98-B741-820D-FE59E1A5FEB3}"/>
              </a:ext>
            </a:extLst>
          </p:cNvPr>
          <p:cNvSpPr txBox="1"/>
          <p:nvPr/>
        </p:nvSpPr>
        <p:spPr>
          <a:xfrm>
            <a:off x="1364426" y="4916605"/>
            <a:ext cx="1338828" cy="369332"/>
          </a:xfrm>
          <a:prstGeom prst="rect">
            <a:avLst/>
          </a:prstGeom>
          <a:noFill/>
        </p:spPr>
        <p:txBody>
          <a:bodyPr wrap="none" rtlCol="0">
            <a:spAutoFit/>
          </a:bodyPr>
          <a:lstStyle/>
          <a:p>
            <a:r>
              <a:rPr kumimoji="1" lang="ja-JP" altLang="en-US"/>
              <a:t>を用いると</a:t>
            </a:r>
          </a:p>
        </p:txBody>
      </p:sp>
      <p:sp>
        <p:nvSpPr>
          <p:cNvPr id="24" name="テキスト ボックス 23">
            <a:extLst>
              <a:ext uri="{FF2B5EF4-FFF2-40B4-BE49-F238E27FC236}">
                <a16:creationId xmlns:a16="http://schemas.microsoft.com/office/drawing/2014/main" id="{5588489B-E9AA-444E-9DB7-CE03E64670C1}"/>
              </a:ext>
            </a:extLst>
          </p:cNvPr>
          <p:cNvSpPr txBox="1"/>
          <p:nvPr/>
        </p:nvSpPr>
        <p:spPr>
          <a:xfrm>
            <a:off x="1411148" y="6130341"/>
            <a:ext cx="1338828" cy="369332"/>
          </a:xfrm>
          <a:prstGeom prst="rect">
            <a:avLst/>
          </a:prstGeom>
          <a:noFill/>
        </p:spPr>
        <p:txBody>
          <a:bodyPr wrap="none" rtlCol="0">
            <a:spAutoFit/>
          </a:bodyPr>
          <a:lstStyle/>
          <a:p>
            <a:r>
              <a:rPr kumimoji="1" lang="ja-JP" altLang="en-US"/>
              <a:t>と表せる。</a:t>
            </a:r>
          </a:p>
        </p:txBody>
      </p:sp>
      <p:sp>
        <p:nvSpPr>
          <p:cNvPr id="25" name="テキスト ボックス 24">
            <a:extLst>
              <a:ext uri="{FF2B5EF4-FFF2-40B4-BE49-F238E27FC236}">
                <a16:creationId xmlns:a16="http://schemas.microsoft.com/office/drawing/2014/main" id="{5004B6A0-8609-9E49-B80B-ED1F33EB40DC}"/>
              </a:ext>
            </a:extLst>
          </p:cNvPr>
          <p:cNvSpPr txBox="1"/>
          <p:nvPr/>
        </p:nvSpPr>
        <p:spPr>
          <a:xfrm>
            <a:off x="4428693" y="3814524"/>
            <a:ext cx="877163" cy="369332"/>
          </a:xfrm>
          <a:prstGeom prst="rect">
            <a:avLst/>
          </a:prstGeom>
          <a:noFill/>
        </p:spPr>
        <p:txBody>
          <a:bodyPr wrap="none" rtlCol="0">
            <a:spAutoFit/>
          </a:bodyPr>
          <a:lstStyle/>
          <a:p>
            <a:r>
              <a:rPr kumimoji="1" lang="ja-JP" altLang="en-US"/>
              <a:t>ノイズ</a:t>
            </a:r>
          </a:p>
        </p:txBody>
      </p:sp>
    </p:spTree>
    <p:extLst>
      <p:ext uri="{BB962C8B-B14F-4D97-AF65-F5344CB8AC3E}">
        <p14:creationId xmlns:p14="http://schemas.microsoft.com/office/powerpoint/2010/main" val="3032450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C41ABD-3F92-B042-AA71-87A642C06B83}"/>
              </a:ext>
            </a:extLst>
          </p:cNvPr>
          <p:cNvSpPr>
            <a:spLocks noGrp="1"/>
          </p:cNvSpPr>
          <p:nvPr>
            <p:ph type="title"/>
          </p:nvPr>
        </p:nvSpPr>
        <p:spPr/>
        <p:txBody>
          <a:bodyPr/>
          <a:lstStyle/>
          <a:p>
            <a:r>
              <a:rPr lang="ja-JP" altLang="en-US"/>
              <a:t>属性付きグラフ</a:t>
            </a:r>
            <a:r>
              <a:rPr kumimoji="1" lang="en-US" altLang="ja-JP" dirty="0"/>
              <a:t>(2/2)</a:t>
            </a:r>
            <a:endParaRPr kumimoji="1" lang="ja-JP" altLang="en-US"/>
          </a:p>
        </p:txBody>
      </p:sp>
      <p:sp>
        <p:nvSpPr>
          <p:cNvPr id="4" name="スライド番号プレースホルダー 3">
            <a:extLst>
              <a:ext uri="{FF2B5EF4-FFF2-40B4-BE49-F238E27FC236}">
                <a16:creationId xmlns:a16="http://schemas.microsoft.com/office/drawing/2014/main" id="{F49C3009-04F5-0542-A666-472B8E92B103}"/>
              </a:ext>
            </a:extLst>
          </p:cNvPr>
          <p:cNvSpPr>
            <a:spLocks noGrp="1"/>
          </p:cNvSpPr>
          <p:nvPr>
            <p:ph type="sldNum" sz="quarter" idx="12"/>
          </p:nvPr>
        </p:nvSpPr>
        <p:spPr/>
        <p:txBody>
          <a:bodyPr/>
          <a:lstStyle/>
          <a:p>
            <a:fld id="{FA12595E-B1A9-9E4B-81EE-990832342503}" type="slidenum">
              <a:rPr kumimoji="1" lang="ja-JP" altLang="en-US" smtClean="0"/>
              <a:t>5</a:t>
            </a:fld>
            <a:endParaRPr kumimoji="1" lang="ja-JP" altLang="en-US"/>
          </a:p>
        </p:txBody>
      </p:sp>
      <p:graphicFrame>
        <p:nvGraphicFramePr>
          <p:cNvPr id="5" name="表 10">
            <a:extLst>
              <a:ext uri="{FF2B5EF4-FFF2-40B4-BE49-F238E27FC236}">
                <a16:creationId xmlns:a16="http://schemas.microsoft.com/office/drawing/2014/main" id="{6247561B-F00B-9A4D-A71E-6C8824A0060A}"/>
              </a:ext>
            </a:extLst>
          </p:cNvPr>
          <p:cNvGraphicFramePr>
            <a:graphicFrameLocks noGrp="1"/>
          </p:cNvGraphicFramePr>
          <p:nvPr>
            <p:extLst>
              <p:ext uri="{D42A27DB-BD31-4B8C-83A1-F6EECF244321}">
                <p14:modId xmlns:p14="http://schemas.microsoft.com/office/powerpoint/2010/main" val="3581513750"/>
              </p:ext>
            </p:extLst>
          </p:nvPr>
        </p:nvGraphicFramePr>
        <p:xfrm>
          <a:off x="2027701" y="2251169"/>
          <a:ext cx="7593970" cy="2030648"/>
        </p:xfrm>
        <a:graphic>
          <a:graphicData uri="http://schemas.openxmlformats.org/drawingml/2006/table">
            <a:tbl>
              <a:tblPr firstRow="1" bandRow="1">
                <a:tableStyleId>{68D230F3-CF80-4859-8CE7-A43EE81993B5}</a:tableStyleId>
              </a:tblPr>
              <a:tblGrid>
                <a:gridCol w="1490006">
                  <a:extLst>
                    <a:ext uri="{9D8B030D-6E8A-4147-A177-3AD203B41FA5}">
                      <a16:colId xmlns:a16="http://schemas.microsoft.com/office/drawing/2014/main" val="3048875958"/>
                    </a:ext>
                  </a:extLst>
                </a:gridCol>
                <a:gridCol w="1743990">
                  <a:extLst>
                    <a:ext uri="{9D8B030D-6E8A-4147-A177-3AD203B41FA5}">
                      <a16:colId xmlns:a16="http://schemas.microsoft.com/office/drawing/2014/main" val="2398024823"/>
                    </a:ext>
                  </a:extLst>
                </a:gridCol>
                <a:gridCol w="2335173">
                  <a:extLst>
                    <a:ext uri="{9D8B030D-6E8A-4147-A177-3AD203B41FA5}">
                      <a16:colId xmlns:a16="http://schemas.microsoft.com/office/drawing/2014/main" val="3194717237"/>
                    </a:ext>
                  </a:extLst>
                </a:gridCol>
                <a:gridCol w="2024801">
                  <a:extLst>
                    <a:ext uri="{9D8B030D-6E8A-4147-A177-3AD203B41FA5}">
                      <a16:colId xmlns:a16="http://schemas.microsoft.com/office/drawing/2014/main" val="2673898655"/>
                    </a:ext>
                  </a:extLst>
                </a:gridCol>
              </a:tblGrid>
              <a:tr h="507662">
                <a:tc>
                  <a:txBody>
                    <a:bodyPr/>
                    <a:lstStyle/>
                    <a:p>
                      <a:endParaRPr kumimoji="1" lang="ja-JP" altLang="en-US" sz="2000"/>
                    </a:p>
                  </a:txBody>
                  <a:tcPr/>
                </a:tc>
                <a:tc>
                  <a:txBody>
                    <a:bodyPr/>
                    <a:lstStyle/>
                    <a:p>
                      <a:r>
                        <a:rPr kumimoji="1" lang="ja-JP" altLang="en-US" sz="2000" dirty="0"/>
                        <a:t>ノード</a:t>
                      </a:r>
                    </a:p>
                  </a:txBody>
                  <a:tcPr/>
                </a:tc>
                <a:tc>
                  <a:txBody>
                    <a:bodyPr/>
                    <a:lstStyle/>
                    <a:p>
                      <a:r>
                        <a:rPr kumimoji="1" lang="ja-JP" altLang="en-US" sz="2000" dirty="0"/>
                        <a:t>エッジ</a:t>
                      </a:r>
                    </a:p>
                  </a:txBody>
                  <a:tcPr/>
                </a:tc>
                <a:tc>
                  <a:txBody>
                    <a:bodyPr/>
                    <a:lstStyle/>
                    <a:p>
                      <a:r>
                        <a:rPr kumimoji="1" lang="ja-JP" altLang="en-US" sz="2000" dirty="0"/>
                        <a:t>特徴量</a:t>
                      </a:r>
                    </a:p>
                  </a:txBody>
                  <a:tcPr/>
                </a:tc>
                <a:extLst>
                  <a:ext uri="{0D108BD9-81ED-4DB2-BD59-A6C34878D82A}">
                    <a16:rowId xmlns:a16="http://schemas.microsoft.com/office/drawing/2014/main" val="489033145"/>
                  </a:ext>
                </a:extLst>
              </a:tr>
              <a:tr h="507662">
                <a:tc>
                  <a:txBody>
                    <a:bodyPr/>
                    <a:lstStyle/>
                    <a:p>
                      <a:r>
                        <a:rPr kumimoji="1" lang="en-US" altLang="ja-JP" sz="2000" dirty="0"/>
                        <a:t>SNS</a:t>
                      </a:r>
                      <a:endParaRPr kumimoji="1" lang="ja-JP" altLang="en-US" sz="2000" dirty="0"/>
                    </a:p>
                  </a:txBody>
                  <a:tcPr/>
                </a:tc>
                <a:tc>
                  <a:txBody>
                    <a:bodyPr/>
                    <a:lstStyle/>
                    <a:p>
                      <a:r>
                        <a:rPr kumimoji="1" lang="ja-JP" altLang="en-US" sz="2000" dirty="0"/>
                        <a:t>ユーザ</a:t>
                      </a:r>
                    </a:p>
                  </a:txBody>
                  <a:tcPr/>
                </a:tc>
                <a:tc>
                  <a:txBody>
                    <a:bodyPr/>
                    <a:lstStyle/>
                    <a:p>
                      <a:r>
                        <a:rPr kumimoji="1" lang="ja-JP" altLang="en-US" sz="2000" dirty="0"/>
                        <a:t>フォロー関係</a:t>
                      </a:r>
                    </a:p>
                  </a:txBody>
                  <a:tcPr/>
                </a:tc>
                <a:tc>
                  <a:txBody>
                    <a:bodyPr/>
                    <a:lstStyle/>
                    <a:p>
                      <a:r>
                        <a:rPr kumimoji="1" lang="ja-JP" altLang="en-US" sz="2000" dirty="0"/>
                        <a:t>ユーザの属性</a:t>
                      </a:r>
                    </a:p>
                  </a:txBody>
                  <a:tcPr/>
                </a:tc>
                <a:extLst>
                  <a:ext uri="{0D108BD9-81ED-4DB2-BD59-A6C34878D82A}">
                    <a16:rowId xmlns:a16="http://schemas.microsoft.com/office/drawing/2014/main" val="1738821663"/>
                  </a:ext>
                </a:extLst>
              </a:tr>
              <a:tr h="507662">
                <a:tc>
                  <a:txBody>
                    <a:bodyPr/>
                    <a:lstStyle/>
                    <a:p>
                      <a:r>
                        <a:rPr kumimoji="1" lang="ja-JP" altLang="en-US" sz="2000"/>
                        <a:t>分子構造</a:t>
                      </a:r>
                      <a:endParaRPr kumimoji="1" lang="ja-JP" altLang="en-US" sz="2000" dirty="0"/>
                    </a:p>
                  </a:txBody>
                  <a:tcPr/>
                </a:tc>
                <a:tc>
                  <a:txBody>
                    <a:bodyPr/>
                    <a:lstStyle/>
                    <a:p>
                      <a:r>
                        <a:rPr kumimoji="1" lang="ja-JP" altLang="en-US" sz="2000"/>
                        <a:t>原子</a:t>
                      </a:r>
                      <a:endParaRPr kumimoji="1" lang="ja-JP" altLang="en-US" sz="2000" dirty="0"/>
                    </a:p>
                  </a:txBody>
                  <a:tcPr/>
                </a:tc>
                <a:tc>
                  <a:txBody>
                    <a:bodyPr/>
                    <a:lstStyle/>
                    <a:p>
                      <a:r>
                        <a:rPr kumimoji="1" lang="ja-JP" altLang="en-US" sz="2000"/>
                        <a:t>原子間の結合</a:t>
                      </a:r>
                      <a:endParaRPr kumimoji="1" lang="ja-JP" altLang="en-US" sz="2000" dirty="0"/>
                    </a:p>
                  </a:txBody>
                  <a:tcPr/>
                </a:tc>
                <a:tc>
                  <a:txBody>
                    <a:bodyPr/>
                    <a:lstStyle/>
                    <a:p>
                      <a:r>
                        <a:rPr kumimoji="1" lang="ja-JP" altLang="en-US" sz="2000"/>
                        <a:t>原子の種類</a:t>
                      </a:r>
                      <a:endParaRPr kumimoji="1" lang="ja-JP" altLang="en-US" sz="2000" dirty="0"/>
                    </a:p>
                  </a:txBody>
                  <a:tcPr/>
                </a:tc>
                <a:extLst>
                  <a:ext uri="{0D108BD9-81ED-4DB2-BD59-A6C34878D82A}">
                    <a16:rowId xmlns:a16="http://schemas.microsoft.com/office/drawing/2014/main" val="2335431848"/>
                  </a:ext>
                </a:extLst>
              </a:tr>
              <a:tr h="507662">
                <a:tc>
                  <a:txBody>
                    <a:bodyPr/>
                    <a:lstStyle/>
                    <a:p>
                      <a:r>
                        <a:rPr kumimoji="1" lang="en-US" altLang="ja-JP" sz="2000" dirty="0"/>
                        <a:t>WWW</a:t>
                      </a:r>
                      <a:endParaRPr kumimoji="1" lang="ja-JP" altLang="en-US" sz="2000" dirty="0"/>
                    </a:p>
                  </a:txBody>
                  <a:tcPr/>
                </a:tc>
                <a:tc>
                  <a:txBody>
                    <a:bodyPr/>
                    <a:lstStyle/>
                    <a:p>
                      <a:r>
                        <a:rPr kumimoji="1" lang="en-US" altLang="ja-JP" sz="2000" dirty="0"/>
                        <a:t>Web</a:t>
                      </a:r>
                      <a:r>
                        <a:rPr kumimoji="1" lang="ja-JP" altLang="en-US" sz="2000" dirty="0"/>
                        <a:t>ページ</a:t>
                      </a:r>
                    </a:p>
                  </a:txBody>
                  <a:tcPr/>
                </a:tc>
                <a:tc>
                  <a:txBody>
                    <a:bodyPr/>
                    <a:lstStyle/>
                    <a:p>
                      <a:r>
                        <a:rPr kumimoji="1" lang="ja-JP" altLang="en-US" sz="2000" dirty="0"/>
                        <a:t>ハイパーリンク</a:t>
                      </a:r>
                    </a:p>
                  </a:txBody>
                  <a:tcPr/>
                </a:tc>
                <a:tc>
                  <a:txBody>
                    <a:bodyPr/>
                    <a:lstStyle/>
                    <a:p>
                      <a:r>
                        <a:rPr kumimoji="1" lang="ja-JP" altLang="en-US" sz="2000" dirty="0"/>
                        <a:t>ページの内容</a:t>
                      </a:r>
                    </a:p>
                  </a:txBody>
                  <a:tcPr/>
                </a:tc>
                <a:extLst>
                  <a:ext uri="{0D108BD9-81ED-4DB2-BD59-A6C34878D82A}">
                    <a16:rowId xmlns:a16="http://schemas.microsoft.com/office/drawing/2014/main" val="1043585361"/>
                  </a:ext>
                </a:extLst>
              </a:tr>
            </a:tbl>
          </a:graphicData>
        </a:graphic>
      </p:graphicFrame>
      <p:sp>
        <p:nvSpPr>
          <p:cNvPr id="7" name="左中かっこ 6">
            <a:extLst>
              <a:ext uri="{FF2B5EF4-FFF2-40B4-BE49-F238E27FC236}">
                <a16:creationId xmlns:a16="http://schemas.microsoft.com/office/drawing/2014/main" id="{4B5E7C79-B4AE-EB4A-9C10-77473F6845A5}"/>
              </a:ext>
            </a:extLst>
          </p:cNvPr>
          <p:cNvSpPr/>
          <p:nvPr/>
        </p:nvSpPr>
        <p:spPr>
          <a:xfrm>
            <a:off x="1747773" y="5416047"/>
            <a:ext cx="196409" cy="1131900"/>
          </a:xfrm>
          <a:prstGeom prst="leftBrace">
            <a:avLst/>
          </a:prstGeom>
          <a:solidFill>
            <a:schemeClr val="bg1"/>
          </a:solidFill>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83CBA6E-F991-5244-BE52-8CE98B3247A0}"/>
              </a:ext>
            </a:extLst>
          </p:cNvPr>
          <p:cNvSpPr txBox="1"/>
          <p:nvPr/>
        </p:nvSpPr>
        <p:spPr>
          <a:xfrm>
            <a:off x="2063150" y="5398036"/>
            <a:ext cx="2948860" cy="1323439"/>
          </a:xfrm>
          <a:prstGeom prst="rect">
            <a:avLst/>
          </a:prstGeom>
          <a:noFill/>
        </p:spPr>
        <p:txBody>
          <a:bodyPr wrap="square" rtlCol="0">
            <a:spAutoFit/>
          </a:bodyPr>
          <a:lstStyle/>
          <a:p>
            <a:r>
              <a:rPr kumimoji="1" lang="en-US" altLang="ja-JP" sz="2000" b="1" dirty="0"/>
              <a:t>(1)</a:t>
            </a:r>
            <a:r>
              <a:rPr kumimoji="1" lang="ja-JP" altLang="en-US" sz="2000" b="1"/>
              <a:t>ノード分類</a:t>
            </a:r>
            <a:endParaRPr kumimoji="1" lang="en-US" altLang="ja-JP" sz="2000" b="1" dirty="0"/>
          </a:p>
          <a:p>
            <a:r>
              <a:rPr lang="en-US" altLang="ja-JP" sz="2000" b="1" dirty="0"/>
              <a:t>(2)</a:t>
            </a:r>
            <a:r>
              <a:rPr lang="ja-JP" altLang="en-US" sz="2000" b="1"/>
              <a:t>リンク予測</a:t>
            </a:r>
            <a:endParaRPr lang="en-US" altLang="ja-JP" sz="2000" b="1" dirty="0"/>
          </a:p>
          <a:p>
            <a:r>
              <a:rPr lang="en-US" altLang="ja-JP" sz="2000" dirty="0"/>
              <a:t>(3)</a:t>
            </a:r>
            <a:r>
              <a:rPr lang="ja-JP" altLang="en-US" sz="2000"/>
              <a:t>クラスタリング</a:t>
            </a:r>
            <a:endParaRPr lang="en-US" altLang="ja-JP" sz="2000" dirty="0"/>
          </a:p>
          <a:p>
            <a:r>
              <a:rPr lang="en-US" altLang="ja-JP" sz="2000" dirty="0"/>
              <a:t>(4)</a:t>
            </a:r>
            <a:r>
              <a:rPr lang="ja-JP" altLang="en-US" sz="2000"/>
              <a:t>グラフ分類</a:t>
            </a:r>
            <a:endParaRPr kumimoji="1" lang="en-US" altLang="ja-JP" sz="2000" dirty="0"/>
          </a:p>
        </p:txBody>
      </p:sp>
      <p:sp>
        <p:nvSpPr>
          <p:cNvPr id="9" name="フレーム 8">
            <a:extLst>
              <a:ext uri="{FF2B5EF4-FFF2-40B4-BE49-F238E27FC236}">
                <a16:creationId xmlns:a16="http://schemas.microsoft.com/office/drawing/2014/main" id="{20848069-19E9-384E-B90A-902AFD1A71CF}"/>
              </a:ext>
            </a:extLst>
          </p:cNvPr>
          <p:cNvSpPr/>
          <p:nvPr/>
        </p:nvSpPr>
        <p:spPr>
          <a:xfrm>
            <a:off x="2119404" y="5398036"/>
            <a:ext cx="1792517" cy="672242"/>
          </a:xfrm>
          <a:prstGeom prst="frame">
            <a:avLst>
              <a:gd name="adj1" fmla="val 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テキスト ボックス 9">
            <a:extLst>
              <a:ext uri="{FF2B5EF4-FFF2-40B4-BE49-F238E27FC236}">
                <a16:creationId xmlns:a16="http://schemas.microsoft.com/office/drawing/2014/main" id="{66E93954-2B80-F94C-BB7C-A23E3B8C7DF5}"/>
              </a:ext>
            </a:extLst>
          </p:cNvPr>
          <p:cNvSpPr txBox="1"/>
          <p:nvPr/>
        </p:nvSpPr>
        <p:spPr>
          <a:xfrm>
            <a:off x="4983532" y="5482823"/>
            <a:ext cx="1723549" cy="400110"/>
          </a:xfrm>
          <a:prstGeom prst="rect">
            <a:avLst/>
          </a:prstGeom>
          <a:noFill/>
        </p:spPr>
        <p:txBody>
          <a:bodyPr wrap="none" rtlCol="0">
            <a:spAutoFit/>
          </a:bodyPr>
          <a:lstStyle/>
          <a:p>
            <a:r>
              <a:rPr kumimoji="1" lang="ja-JP" altLang="en-US" sz="2000"/>
              <a:t>本研究で行う</a:t>
            </a:r>
          </a:p>
        </p:txBody>
      </p:sp>
      <p:sp>
        <p:nvSpPr>
          <p:cNvPr id="20" name="テキスト ボックス 19">
            <a:extLst>
              <a:ext uri="{FF2B5EF4-FFF2-40B4-BE49-F238E27FC236}">
                <a16:creationId xmlns:a16="http://schemas.microsoft.com/office/drawing/2014/main" id="{306FEC84-A775-FE4D-9D09-7819AB0D0959}"/>
              </a:ext>
            </a:extLst>
          </p:cNvPr>
          <p:cNvSpPr txBox="1"/>
          <p:nvPr/>
        </p:nvSpPr>
        <p:spPr>
          <a:xfrm>
            <a:off x="937548" y="1690688"/>
            <a:ext cx="4166525" cy="3416320"/>
          </a:xfrm>
          <a:prstGeom prst="rect">
            <a:avLst/>
          </a:prstGeom>
          <a:noFill/>
        </p:spPr>
        <p:txBody>
          <a:bodyPr wrap="none" rtlCol="0">
            <a:spAutoFit/>
          </a:bodyPr>
          <a:lstStyle/>
          <a:p>
            <a:pPr marL="285750" indent="-285750">
              <a:buFont typeface="Arial" panose="020B0604020202020204" pitchFamily="34" charset="0"/>
              <a:buChar char="•"/>
            </a:pPr>
            <a:r>
              <a:rPr lang="ja-JP" altLang="en-US" sz="2400"/>
              <a:t>属性付きグラフの</a:t>
            </a:r>
            <a:r>
              <a:rPr kumimoji="1" lang="ja-JP" altLang="en-US" sz="2400"/>
              <a:t>適用例</a:t>
            </a: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endParaRPr kumimoji="1" lang="en-US" altLang="ja-JP" sz="2400" dirty="0"/>
          </a:p>
          <a:p>
            <a:pPr marL="285750" indent="-285750">
              <a:buFont typeface="Arial" panose="020B0604020202020204" pitchFamily="34" charset="0"/>
              <a:buChar char="•"/>
            </a:pPr>
            <a:endParaRPr lang="en-US" altLang="ja-JP" sz="2400" dirty="0"/>
          </a:p>
          <a:p>
            <a:pPr marL="285750" indent="-285750">
              <a:buFont typeface="Arial" panose="020B0604020202020204" pitchFamily="34" charset="0"/>
              <a:buChar char="•"/>
            </a:pPr>
            <a:r>
              <a:rPr kumimoji="1" lang="ja-JP" altLang="en-US" sz="2400"/>
              <a:t>属性付きグラフのタスク例</a:t>
            </a:r>
          </a:p>
        </p:txBody>
      </p:sp>
      <p:sp>
        <p:nvSpPr>
          <p:cNvPr id="21" name="右矢印 20">
            <a:extLst>
              <a:ext uri="{FF2B5EF4-FFF2-40B4-BE49-F238E27FC236}">
                <a16:creationId xmlns:a16="http://schemas.microsoft.com/office/drawing/2014/main" id="{0A3B9AC7-7804-824C-82F3-687D7934D4F4}"/>
              </a:ext>
            </a:extLst>
          </p:cNvPr>
          <p:cNvSpPr/>
          <p:nvPr/>
        </p:nvSpPr>
        <p:spPr>
          <a:xfrm>
            <a:off x="4148357" y="5540457"/>
            <a:ext cx="627217" cy="284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24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3D4A4A-BC4C-9C47-A49E-0B6E90EBFFDD}"/>
              </a:ext>
            </a:extLst>
          </p:cNvPr>
          <p:cNvSpPr>
            <a:spLocks noGrp="1"/>
          </p:cNvSpPr>
          <p:nvPr>
            <p:ph type="title"/>
          </p:nvPr>
        </p:nvSpPr>
        <p:spPr/>
        <p:txBody>
          <a:bodyPr>
            <a:normAutofit/>
          </a:bodyPr>
          <a:lstStyle/>
          <a:p>
            <a:r>
              <a:rPr lang="ja-JP" altLang="en-US" sz="4000"/>
              <a:t>グラフのタスク</a:t>
            </a:r>
            <a:r>
              <a:rPr lang="en-US" altLang="ja-JP" sz="4000" dirty="0"/>
              <a:t> | (1)</a:t>
            </a:r>
            <a:r>
              <a:rPr lang="ja-JP" altLang="en-US" sz="4000"/>
              <a:t>半教師ありノード分類</a:t>
            </a:r>
            <a:endParaRPr kumimoji="1" lang="ja-JP" altLang="en-US" sz="400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3CDCCFC-5F03-694C-9360-07DBAB0E7E42}"/>
                  </a:ext>
                </a:extLst>
              </p:cNvPr>
              <p:cNvSpPr>
                <a:spLocks noGrp="1"/>
              </p:cNvSpPr>
              <p:nvPr>
                <p:ph idx="1"/>
              </p:nvPr>
            </p:nvSpPr>
            <p:spPr>
              <a:xfrm>
                <a:off x="838200" y="1825624"/>
                <a:ext cx="10515600" cy="4905375"/>
              </a:xfrm>
            </p:spPr>
            <p:txBody>
              <a:bodyPr>
                <a:normAutofit fontScale="92500" lnSpcReduction="10000"/>
              </a:bodyPr>
              <a:lstStyle/>
              <a:p>
                <a:r>
                  <a:rPr lang="ja-JP" altLang="en-US" b="1"/>
                  <a:t>半教師ありノード分類</a:t>
                </a:r>
                <a:endParaRPr lang="en-US" altLang="ja-JP" b="1" dirty="0"/>
              </a:p>
              <a:p>
                <a:pPr marL="0" indent="0">
                  <a:buNone/>
                </a:pPr>
                <a:r>
                  <a:rPr lang="ja-JP" altLang="en-US"/>
                  <a:t>未知のノードのラベルを予測する</a:t>
                </a:r>
                <a:endParaRPr lang="en-US" altLang="ja-JP" dirty="0"/>
              </a:p>
              <a:p>
                <a:pPr marL="0" indent="0">
                  <a:buNone/>
                </a:pPr>
                <a:r>
                  <a:rPr lang="ja-JP" altLang="en-US"/>
                  <a:t>タスク</a:t>
                </a:r>
                <a:endParaRPr lang="en-US" altLang="ja-JP" dirty="0"/>
              </a:p>
              <a:p>
                <a:pPr marL="0" indent="0">
                  <a:buNone/>
                </a:pPr>
                <a:endParaRPr lang="en-US" altLang="ja-JP" dirty="0"/>
              </a:p>
              <a:p>
                <a:r>
                  <a:rPr lang="ja-JP" altLang="en-US" b="1"/>
                  <a:t>入力</a:t>
                </a:r>
                <a:r>
                  <a:rPr lang="en-US" altLang="ja-JP" dirty="0"/>
                  <a:t>:</a:t>
                </a:r>
              </a:p>
              <a:p>
                <a:pPr marL="0" indent="0">
                  <a:buNone/>
                </a:pPr>
                <a:r>
                  <a:rPr lang="ja-JP" altLang="en-US"/>
                  <a:t>グラフの隣接行列</a:t>
                </a:r>
                <a:r>
                  <a:rPr lang="en-US" altLang="ja-JP" dirty="0"/>
                  <a:t>: </a:t>
                </a:r>
                <a14:m>
                  <m:oMath xmlns:m="http://schemas.openxmlformats.org/officeDocument/2006/math">
                    <m:r>
                      <a:rPr lang="en-US" altLang="ja-JP" i="1" dirty="0" smtClean="0">
                        <a:latin typeface="Cambria Math" panose="02040503050406030204" pitchFamily="18" charset="0"/>
                      </a:rPr>
                      <m:t>𝐴</m:t>
                    </m:r>
                  </m:oMath>
                </a14:m>
                <a:endParaRPr lang="en-US" altLang="ja-JP" dirty="0"/>
              </a:p>
              <a:p>
                <a:pPr marL="0" indent="0">
                  <a:buNone/>
                </a:pPr>
                <a:r>
                  <a:rPr lang="ja-JP" altLang="en-US"/>
                  <a:t>ノードごとの特徴行列</a:t>
                </a:r>
                <a:r>
                  <a:rPr lang="en-US" altLang="ja-JP" dirty="0"/>
                  <a:t>: </a:t>
                </a:r>
                <a14:m>
                  <m:oMath xmlns:m="http://schemas.openxmlformats.org/officeDocument/2006/math">
                    <m:r>
                      <a:rPr lang="en-US" altLang="ja-JP" i="1" dirty="0" smtClean="0">
                        <a:latin typeface="Cambria Math" panose="02040503050406030204" pitchFamily="18" charset="0"/>
                      </a:rPr>
                      <m:t>𝑋</m:t>
                    </m:r>
                  </m:oMath>
                </a14:m>
                <a:endParaRPr lang="en-US" altLang="ja-JP" dirty="0"/>
              </a:p>
              <a:p>
                <a:pPr marL="0" indent="0">
                  <a:buNone/>
                </a:pPr>
                <a:r>
                  <a:rPr lang="ja-JP" altLang="en-US"/>
                  <a:t>少数のノードのラベル</a:t>
                </a:r>
                <a:r>
                  <a:rPr lang="en-US" altLang="ja-JP" dirty="0"/>
                  <a:t>: </a:t>
                </a:r>
                <a14:m>
                  <m:oMath xmlns:m="http://schemas.openxmlformats.org/officeDocument/2006/math">
                    <m:r>
                      <a:rPr lang="en-US" altLang="ja-JP" i="1" dirty="0" smtClean="0">
                        <a:latin typeface="Cambria Math" panose="02040503050406030204" pitchFamily="18" charset="0"/>
                      </a:rPr>
                      <m:t>𝑌</m:t>
                    </m:r>
                  </m:oMath>
                </a14:m>
                <a:endParaRPr lang="en-US" altLang="ja-JP" dirty="0"/>
              </a:p>
              <a:p>
                <a:pPr marL="0" indent="0">
                  <a:buNone/>
                </a:pPr>
                <a:endParaRPr lang="en-US" altLang="ja-JP" dirty="0"/>
              </a:p>
              <a:p>
                <a:r>
                  <a:rPr lang="ja-JP" altLang="en-US" b="1"/>
                  <a:t>出力</a:t>
                </a:r>
                <a:r>
                  <a:rPr lang="en-US" altLang="ja-JP" dirty="0"/>
                  <a:t>:</a:t>
                </a:r>
              </a:p>
              <a:p>
                <a:pPr marL="0" indent="0">
                  <a:buNone/>
                </a:pPr>
                <a:r>
                  <a:rPr lang="ja-JP" altLang="en-US"/>
                  <a:t>未知のノードのラベル予測</a:t>
                </a:r>
                <a:endParaRPr lang="en-US" altLang="ja-JP" dirty="0"/>
              </a:p>
            </p:txBody>
          </p:sp>
        </mc:Choice>
        <mc:Fallback xmlns="">
          <p:sp>
            <p:nvSpPr>
              <p:cNvPr id="3" name="コンテンツ プレースホルダー 2">
                <a:extLst>
                  <a:ext uri="{FF2B5EF4-FFF2-40B4-BE49-F238E27FC236}">
                    <a16:creationId xmlns:a16="http://schemas.microsoft.com/office/drawing/2014/main" id="{A3CDCCFC-5F03-694C-9360-07DBAB0E7E42}"/>
                  </a:ext>
                </a:extLst>
              </p:cNvPr>
              <p:cNvSpPr>
                <a:spLocks noGrp="1" noRot="1" noChangeAspect="1" noMove="1" noResize="1" noEditPoints="1" noAdjustHandles="1" noChangeArrowheads="1" noChangeShapeType="1" noTextEdit="1"/>
              </p:cNvSpPr>
              <p:nvPr>
                <p:ph idx="1"/>
              </p:nvPr>
            </p:nvSpPr>
            <p:spPr>
              <a:xfrm>
                <a:off x="838200" y="1825624"/>
                <a:ext cx="10515600" cy="4905375"/>
              </a:xfrm>
              <a:blipFill>
                <a:blip r:embed="rId3"/>
                <a:stretch>
                  <a:fillRect l="-965" t="-2591" b="-2073"/>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73FB2D58-F17C-4645-836B-016A32EEDF14}"/>
              </a:ext>
            </a:extLst>
          </p:cNvPr>
          <p:cNvPicPr>
            <a:picLocks noChangeAspect="1"/>
          </p:cNvPicPr>
          <p:nvPr/>
        </p:nvPicPr>
        <p:blipFill>
          <a:blip r:embed="rId4"/>
          <a:stretch>
            <a:fillRect/>
          </a:stretch>
        </p:blipFill>
        <p:spPr>
          <a:xfrm>
            <a:off x="6500677" y="1690688"/>
            <a:ext cx="2034414" cy="1685527"/>
          </a:xfrm>
          <a:prstGeom prst="rect">
            <a:avLst/>
          </a:prstGeom>
        </p:spPr>
      </p:pic>
      <p:pic>
        <p:nvPicPr>
          <p:cNvPr id="5" name="図 4">
            <a:extLst>
              <a:ext uri="{FF2B5EF4-FFF2-40B4-BE49-F238E27FC236}">
                <a16:creationId xmlns:a16="http://schemas.microsoft.com/office/drawing/2014/main" id="{43B6DD31-BF5C-4D4E-93F0-B4CA4929F2E1}"/>
              </a:ext>
            </a:extLst>
          </p:cNvPr>
          <p:cNvPicPr>
            <a:picLocks noChangeAspect="1"/>
          </p:cNvPicPr>
          <p:nvPr/>
        </p:nvPicPr>
        <p:blipFill>
          <a:blip r:embed="rId5"/>
          <a:stretch>
            <a:fillRect/>
          </a:stretch>
        </p:blipFill>
        <p:spPr>
          <a:xfrm>
            <a:off x="9356106" y="1825625"/>
            <a:ext cx="2122139" cy="1603500"/>
          </a:xfrm>
          <a:prstGeom prst="rect">
            <a:avLst/>
          </a:prstGeom>
        </p:spPr>
      </p:pic>
      <p:sp>
        <p:nvSpPr>
          <p:cNvPr id="6" name="右矢印 5">
            <a:extLst>
              <a:ext uri="{FF2B5EF4-FFF2-40B4-BE49-F238E27FC236}">
                <a16:creationId xmlns:a16="http://schemas.microsoft.com/office/drawing/2014/main" id="{BE74C932-8F67-7641-9976-6968899BD67B}"/>
              </a:ext>
            </a:extLst>
          </p:cNvPr>
          <p:cNvSpPr/>
          <p:nvPr/>
        </p:nvSpPr>
        <p:spPr>
          <a:xfrm>
            <a:off x="8798012" y="2337659"/>
            <a:ext cx="6920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コンテンツ プレースホルダー 2">
            <a:extLst>
              <a:ext uri="{FF2B5EF4-FFF2-40B4-BE49-F238E27FC236}">
                <a16:creationId xmlns:a16="http://schemas.microsoft.com/office/drawing/2014/main" id="{29F9E402-D291-CE4C-83C7-C043FC526FC8}"/>
              </a:ext>
            </a:extLst>
          </p:cNvPr>
          <p:cNvSpPr txBox="1">
            <a:spLocks/>
          </p:cNvSpPr>
          <p:nvPr/>
        </p:nvSpPr>
        <p:spPr>
          <a:xfrm>
            <a:off x="6500677" y="3996819"/>
            <a:ext cx="5585351" cy="202506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a:t>応用例</a:t>
            </a:r>
            <a:endParaRPr lang="en-US" altLang="ja-JP" b="1" dirty="0"/>
          </a:p>
          <a:p>
            <a:pPr marL="0" indent="0">
              <a:buNone/>
            </a:pPr>
            <a:r>
              <a:rPr lang="en-US" altLang="ja-JP" dirty="0"/>
              <a:t>WWW</a:t>
            </a:r>
            <a:r>
              <a:rPr lang="ja-JP" altLang="en-US"/>
              <a:t>／</a:t>
            </a:r>
            <a:r>
              <a:rPr lang="en-US" altLang="ja-JP" dirty="0"/>
              <a:t>web</a:t>
            </a:r>
            <a:r>
              <a:rPr lang="ja-JP" altLang="en-US"/>
              <a:t>ページトピック内容の予測</a:t>
            </a:r>
            <a:endParaRPr lang="en-US" altLang="ja-JP" dirty="0"/>
          </a:p>
          <a:p>
            <a:pPr marL="0" indent="0">
              <a:buNone/>
            </a:pPr>
            <a:r>
              <a:rPr lang="en-US" altLang="ja-JP" dirty="0"/>
              <a:t>PPI</a:t>
            </a:r>
            <a:r>
              <a:rPr lang="ja-JP" altLang="en-US"/>
              <a:t>／タンパク質機能の予測</a:t>
            </a:r>
            <a:endParaRPr lang="en-US" altLang="ja-JP" dirty="0"/>
          </a:p>
          <a:p>
            <a:pPr marL="0" indent="0">
              <a:buNone/>
            </a:pPr>
            <a:endParaRPr lang="ja-JP" altLang="en-US" sz="2100"/>
          </a:p>
        </p:txBody>
      </p:sp>
      <p:sp>
        <p:nvSpPr>
          <p:cNvPr id="7" name="スライド番号プレースホルダー 6">
            <a:extLst>
              <a:ext uri="{FF2B5EF4-FFF2-40B4-BE49-F238E27FC236}">
                <a16:creationId xmlns:a16="http://schemas.microsoft.com/office/drawing/2014/main" id="{9E81FA5E-E9D2-3347-A09A-262B1141AE28}"/>
              </a:ext>
            </a:extLst>
          </p:cNvPr>
          <p:cNvSpPr>
            <a:spLocks noGrp="1"/>
          </p:cNvSpPr>
          <p:nvPr>
            <p:ph type="sldNum" sz="quarter" idx="12"/>
          </p:nvPr>
        </p:nvSpPr>
        <p:spPr/>
        <p:txBody>
          <a:bodyPr/>
          <a:lstStyle/>
          <a:p>
            <a:fld id="{FA12595E-B1A9-9E4B-81EE-990832342503}" type="slidenum">
              <a:rPr kumimoji="1" lang="ja-JP" altLang="en-US" smtClean="0"/>
              <a:t>6</a:t>
            </a:fld>
            <a:endParaRPr kumimoji="1" lang="ja-JP" altLang="en-US"/>
          </a:p>
        </p:txBody>
      </p:sp>
      <p:cxnSp>
        <p:nvCxnSpPr>
          <p:cNvPr id="10" name="直線コネクタ 9">
            <a:extLst>
              <a:ext uri="{FF2B5EF4-FFF2-40B4-BE49-F238E27FC236}">
                <a16:creationId xmlns:a16="http://schemas.microsoft.com/office/drawing/2014/main" id="{3E8A4E34-F854-0341-9755-AC0BC930201B}"/>
              </a:ext>
            </a:extLst>
          </p:cNvPr>
          <p:cNvCxnSpPr>
            <a:cxnSpLocks/>
          </p:cNvCxnSpPr>
          <p:nvPr/>
        </p:nvCxnSpPr>
        <p:spPr>
          <a:xfrm>
            <a:off x="6178378" y="1825624"/>
            <a:ext cx="0" cy="467403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06175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268162-71ED-AB4B-8F45-24489A0F66FA}"/>
              </a:ext>
            </a:extLst>
          </p:cNvPr>
          <p:cNvSpPr>
            <a:spLocks noGrp="1"/>
          </p:cNvSpPr>
          <p:nvPr>
            <p:ph type="title"/>
          </p:nvPr>
        </p:nvSpPr>
        <p:spPr/>
        <p:txBody>
          <a:bodyPr>
            <a:normAutofit/>
          </a:bodyPr>
          <a:lstStyle/>
          <a:p>
            <a:r>
              <a:rPr lang="ja-JP" altLang="en-US" sz="4000"/>
              <a:t>グラフのタスク</a:t>
            </a:r>
            <a:r>
              <a:rPr lang="en-US" altLang="ja-JP" sz="4000" dirty="0"/>
              <a:t> | (2)</a:t>
            </a:r>
            <a:r>
              <a:rPr lang="ja-JP" altLang="en-US" sz="4000"/>
              <a:t>リンク予測</a:t>
            </a:r>
            <a:endParaRPr kumimoji="1" lang="ja-JP" altLang="en-US" sz="4000"/>
          </a:p>
        </p:txBody>
      </p:sp>
      <p:sp>
        <p:nvSpPr>
          <p:cNvPr id="3" name="コンテンツ プレースホルダー 2">
            <a:extLst>
              <a:ext uri="{FF2B5EF4-FFF2-40B4-BE49-F238E27FC236}">
                <a16:creationId xmlns:a16="http://schemas.microsoft.com/office/drawing/2014/main" id="{D24E4A29-8532-0049-9073-1F9D3614BDB0}"/>
              </a:ext>
            </a:extLst>
          </p:cNvPr>
          <p:cNvSpPr>
            <a:spLocks noGrp="1"/>
          </p:cNvSpPr>
          <p:nvPr>
            <p:ph idx="1"/>
          </p:nvPr>
        </p:nvSpPr>
        <p:spPr>
          <a:xfrm>
            <a:off x="588672" y="1892949"/>
            <a:ext cx="10515600" cy="4351338"/>
          </a:xfrm>
        </p:spPr>
        <p:txBody>
          <a:bodyPr/>
          <a:lstStyle/>
          <a:p>
            <a:r>
              <a:rPr kumimoji="1" lang="ja-JP" altLang="en-US" b="1"/>
              <a:t>リンク予測</a:t>
            </a:r>
            <a:endParaRPr kumimoji="1" lang="en-US" altLang="ja-JP" b="1" dirty="0"/>
          </a:p>
          <a:p>
            <a:pPr marL="0" indent="0">
              <a:buNone/>
            </a:pPr>
            <a:r>
              <a:rPr lang="ja-JP" altLang="en-US"/>
              <a:t>未知のエッジのラベルを予測する</a:t>
            </a:r>
            <a:endParaRPr lang="en-US" altLang="ja-JP" dirty="0"/>
          </a:p>
          <a:p>
            <a:pPr marL="0" indent="0">
              <a:buNone/>
            </a:pPr>
            <a:r>
              <a:rPr lang="ja-JP" altLang="en-US"/>
              <a:t>タスク</a:t>
            </a:r>
            <a:endParaRPr lang="en-US" altLang="ja-JP" dirty="0"/>
          </a:p>
          <a:p>
            <a:pPr marL="0" indent="0">
              <a:buNone/>
            </a:pPr>
            <a:endParaRPr kumimoji="1" lang="ja-JP" altLang="en-US" b="1"/>
          </a:p>
        </p:txBody>
      </p:sp>
      <p:pic>
        <p:nvPicPr>
          <p:cNvPr id="9" name="図 8">
            <a:extLst>
              <a:ext uri="{FF2B5EF4-FFF2-40B4-BE49-F238E27FC236}">
                <a16:creationId xmlns:a16="http://schemas.microsoft.com/office/drawing/2014/main" id="{FD8024C6-D705-024F-92E8-C6840272062D}"/>
              </a:ext>
            </a:extLst>
          </p:cNvPr>
          <p:cNvPicPr>
            <a:picLocks noChangeAspect="1"/>
          </p:cNvPicPr>
          <p:nvPr/>
        </p:nvPicPr>
        <p:blipFill>
          <a:blip r:embed="rId3"/>
          <a:stretch>
            <a:fillRect/>
          </a:stretch>
        </p:blipFill>
        <p:spPr>
          <a:xfrm>
            <a:off x="6465484" y="1328959"/>
            <a:ext cx="2332955" cy="2010612"/>
          </a:xfrm>
          <a:prstGeom prst="rect">
            <a:avLst/>
          </a:prstGeom>
        </p:spPr>
      </p:pic>
      <p:pic>
        <p:nvPicPr>
          <p:cNvPr id="11" name="図 10">
            <a:extLst>
              <a:ext uri="{FF2B5EF4-FFF2-40B4-BE49-F238E27FC236}">
                <a16:creationId xmlns:a16="http://schemas.microsoft.com/office/drawing/2014/main" id="{6DA8649C-0D02-C34E-BE22-05C4F3F90600}"/>
              </a:ext>
            </a:extLst>
          </p:cNvPr>
          <p:cNvPicPr>
            <a:picLocks noChangeAspect="1"/>
          </p:cNvPicPr>
          <p:nvPr/>
        </p:nvPicPr>
        <p:blipFill>
          <a:blip r:embed="rId3"/>
          <a:stretch>
            <a:fillRect/>
          </a:stretch>
        </p:blipFill>
        <p:spPr>
          <a:xfrm>
            <a:off x="9694594" y="1328959"/>
            <a:ext cx="2200989" cy="1896880"/>
          </a:xfrm>
          <a:prstGeom prst="rect">
            <a:avLst/>
          </a:prstGeom>
        </p:spPr>
      </p:pic>
      <p:sp>
        <p:nvSpPr>
          <p:cNvPr id="12" name="右矢印 11">
            <a:extLst>
              <a:ext uri="{FF2B5EF4-FFF2-40B4-BE49-F238E27FC236}">
                <a16:creationId xmlns:a16="http://schemas.microsoft.com/office/drawing/2014/main" id="{DC5DECCA-AF61-D54D-A866-833D19EC84BC}"/>
              </a:ext>
            </a:extLst>
          </p:cNvPr>
          <p:cNvSpPr/>
          <p:nvPr/>
        </p:nvSpPr>
        <p:spPr>
          <a:xfrm>
            <a:off x="8975412" y="2118208"/>
            <a:ext cx="69206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52120BDE-5915-D446-9E93-AC30550B8607}"/>
              </a:ext>
            </a:extLst>
          </p:cNvPr>
          <p:cNvCxnSpPr>
            <a:cxnSpLocks/>
          </p:cNvCxnSpPr>
          <p:nvPr/>
        </p:nvCxnSpPr>
        <p:spPr>
          <a:xfrm>
            <a:off x="11552349" y="1825625"/>
            <a:ext cx="218941" cy="7543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AE67A4B-1D72-3244-A42F-384BFC2A0A51}"/>
              </a:ext>
            </a:extLst>
          </p:cNvPr>
          <p:cNvSpPr txBox="1"/>
          <p:nvPr/>
        </p:nvSpPr>
        <p:spPr>
          <a:xfrm>
            <a:off x="11743137" y="1964933"/>
            <a:ext cx="304892" cy="369332"/>
          </a:xfrm>
          <a:prstGeom prst="rect">
            <a:avLst/>
          </a:prstGeom>
          <a:noFill/>
        </p:spPr>
        <p:txBody>
          <a:bodyPr wrap="none" rtlCol="0">
            <a:spAutoFit/>
          </a:bodyPr>
          <a:lstStyle/>
          <a:p>
            <a:r>
              <a:rPr kumimoji="1" lang="en-US" altLang="ja-JP" dirty="0">
                <a:solidFill>
                  <a:srgbClr val="FF0000"/>
                </a:solidFill>
              </a:rPr>
              <a:t>?</a:t>
            </a:r>
            <a:endParaRPr kumimoji="1" lang="ja-JP" altLang="en-US">
              <a:solidFill>
                <a:srgbClr val="FF0000"/>
              </a:solidFill>
            </a:endParaRPr>
          </a:p>
        </p:txBody>
      </p:sp>
      <mc:AlternateContent xmlns:mc="http://schemas.openxmlformats.org/markup-compatibility/2006" xmlns:a14="http://schemas.microsoft.com/office/drawing/2010/main">
        <mc:Choice Requires="a14">
          <p:sp>
            <p:nvSpPr>
              <p:cNvPr id="17" name="正方形/長方形 16">
                <a:extLst>
                  <a:ext uri="{FF2B5EF4-FFF2-40B4-BE49-F238E27FC236}">
                    <a16:creationId xmlns:a16="http://schemas.microsoft.com/office/drawing/2014/main" id="{FE3B96C8-B793-6D40-940E-60C193214F4C}"/>
                  </a:ext>
                </a:extLst>
              </p:cNvPr>
              <p:cNvSpPr/>
              <p:nvPr/>
            </p:nvSpPr>
            <p:spPr>
              <a:xfrm>
                <a:off x="649649" y="3779284"/>
                <a:ext cx="4306664" cy="1569660"/>
              </a:xfrm>
              <a:prstGeom prst="rect">
                <a:avLst/>
              </a:prstGeom>
            </p:spPr>
            <p:txBody>
              <a:bodyPr wrap="square">
                <a:spAutoFit/>
              </a:bodyPr>
              <a:lstStyle/>
              <a:p>
                <a:pPr marL="342900" indent="-342900">
                  <a:buFont typeface="Arial" panose="020B0604020202020204" pitchFamily="34" charset="0"/>
                  <a:buChar char="•"/>
                </a:pPr>
                <a:r>
                  <a:rPr lang="ja-JP" altLang="en-US" sz="2400" b="1" dirty="0"/>
                  <a:t>入力</a:t>
                </a:r>
                <a:endParaRPr lang="en-US" altLang="ja-JP" sz="2400" b="1" dirty="0"/>
              </a:p>
              <a:p>
                <a:r>
                  <a:rPr lang="ja-JP" altLang="en-US" sz="2400"/>
                  <a:t>ノードの集合</a:t>
                </a:r>
                <a:r>
                  <a:rPr lang="en-US" altLang="ja-JP" sz="2400" dirty="0"/>
                  <a:t>: </a:t>
                </a:r>
                <a14:m>
                  <m:oMath xmlns:m="http://schemas.openxmlformats.org/officeDocument/2006/math">
                    <m:r>
                      <a:rPr lang="en-US" altLang="ja-JP" sz="2400" i="1">
                        <a:latin typeface="Cambria Math" panose="02040503050406030204" pitchFamily="18" charset="0"/>
                      </a:rPr>
                      <m:t>𝒱</m:t>
                    </m:r>
                  </m:oMath>
                </a14:m>
                <a:endParaRPr lang="en-US" altLang="ja-JP" sz="2400" dirty="0"/>
              </a:p>
              <a:p>
                <a:r>
                  <a:rPr lang="ja-JP" altLang="en-US" sz="2400"/>
                  <a:t>エッジの一部の集合</a:t>
                </a:r>
                <a:r>
                  <a:rPr lang="en-US" altLang="ja-JP" sz="2400" dirty="0"/>
                  <a:t>: </a:t>
                </a:r>
                <a14:m>
                  <m:oMath xmlns:m="http://schemas.openxmlformats.org/officeDocument/2006/math">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ℰ</m:t>
                        </m:r>
                      </m:e>
                      <m:sub>
                        <m:r>
                          <a:rPr lang="en-US" altLang="ja-JP" sz="2400" i="1">
                            <a:latin typeface="Cambria Math" panose="02040503050406030204" pitchFamily="18" charset="0"/>
                          </a:rPr>
                          <m:t>𝑡𝑟𝑎𝑖𝑛</m:t>
                        </m:r>
                      </m:sub>
                    </m:sSub>
                  </m:oMath>
                </a14:m>
                <a:endParaRPr lang="en-US" altLang="ja-JP" sz="2400" dirty="0"/>
              </a:p>
              <a:p>
                <a:r>
                  <a:rPr lang="ja-JP" altLang="en-US" sz="2400"/>
                  <a:t>ノード特徴量</a:t>
                </a:r>
                <a:r>
                  <a:rPr lang="en-US" altLang="ja-JP" sz="2400" dirty="0"/>
                  <a:t>:</a:t>
                </a:r>
                <a:r>
                  <a:rPr lang="ja-JP" altLang="en-US" sz="2400"/>
                  <a:t> </a:t>
                </a:r>
                <a14:m>
                  <m:oMath xmlns:m="http://schemas.openxmlformats.org/officeDocument/2006/math">
                    <m:r>
                      <a:rPr lang="en-US" altLang="ja-JP" sz="2400" b="1" i="0" smtClean="0">
                        <a:latin typeface="Cambria Math" panose="02040503050406030204" pitchFamily="18" charset="0"/>
                      </a:rPr>
                      <m:t>𝐗</m:t>
                    </m:r>
                  </m:oMath>
                </a14:m>
                <a:endParaRPr lang="en-US" altLang="ja-JP" sz="2400" dirty="0"/>
              </a:p>
            </p:txBody>
          </p:sp>
        </mc:Choice>
        <mc:Fallback xmlns="">
          <p:sp>
            <p:nvSpPr>
              <p:cNvPr id="17" name="正方形/長方形 16">
                <a:extLst>
                  <a:ext uri="{FF2B5EF4-FFF2-40B4-BE49-F238E27FC236}">
                    <a16:creationId xmlns:a16="http://schemas.microsoft.com/office/drawing/2014/main" id="{FE3B96C8-B793-6D40-940E-60C193214F4C}"/>
                  </a:ext>
                </a:extLst>
              </p:cNvPr>
              <p:cNvSpPr>
                <a:spLocks noRot="1" noChangeAspect="1" noMove="1" noResize="1" noEditPoints="1" noAdjustHandles="1" noChangeArrowheads="1" noChangeShapeType="1" noTextEdit="1"/>
              </p:cNvSpPr>
              <p:nvPr/>
            </p:nvSpPr>
            <p:spPr>
              <a:xfrm>
                <a:off x="649649" y="3779284"/>
                <a:ext cx="4306664" cy="1569660"/>
              </a:xfrm>
              <a:prstGeom prst="rect">
                <a:avLst/>
              </a:prstGeom>
              <a:blipFill>
                <a:blip r:embed="rId4"/>
                <a:stretch>
                  <a:fillRect l="-2059" t="-3226" b="-8871"/>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C6EDA22E-2E64-EB4D-B683-C04D9089C1A1}"/>
              </a:ext>
            </a:extLst>
          </p:cNvPr>
          <p:cNvSpPr txBox="1"/>
          <p:nvPr/>
        </p:nvSpPr>
        <p:spPr>
          <a:xfrm>
            <a:off x="649649" y="5557608"/>
            <a:ext cx="3710316" cy="830997"/>
          </a:xfrm>
          <a:prstGeom prst="rect">
            <a:avLst/>
          </a:prstGeom>
          <a:noFill/>
        </p:spPr>
        <p:txBody>
          <a:bodyPr wrap="square" rtlCol="0">
            <a:spAutoFit/>
          </a:bodyPr>
          <a:lstStyle/>
          <a:p>
            <a:pPr marL="342900" indent="-342900">
              <a:buFont typeface="Arial" panose="020B0604020202020204" pitchFamily="34" charset="0"/>
              <a:buChar char="•"/>
            </a:pPr>
            <a:r>
              <a:rPr lang="ja-JP" altLang="en-US" sz="2400" b="1" dirty="0"/>
              <a:t>出</a:t>
            </a:r>
            <a:r>
              <a:rPr kumimoji="1" lang="ja-JP" altLang="en-US" sz="2400" b="1" dirty="0"/>
              <a:t>力</a:t>
            </a:r>
            <a:endParaRPr kumimoji="1" lang="en-US" altLang="ja-JP" sz="2400" b="1" dirty="0"/>
          </a:p>
          <a:p>
            <a:r>
              <a:rPr kumimoji="1" lang="ja-JP" altLang="en-US" sz="2400"/>
              <a:t>エッジ</a:t>
            </a:r>
            <a:r>
              <a:rPr kumimoji="1" lang="ja-JP" altLang="en-US" sz="2400" dirty="0"/>
              <a:t>集合</a:t>
            </a:r>
          </a:p>
        </p:txBody>
      </p:sp>
      <p:sp>
        <p:nvSpPr>
          <p:cNvPr id="19" name="コンテンツ プレースホルダー 2">
            <a:extLst>
              <a:ext uri="{FF2B5EF4-FFF2-40B4-BE49-F238E27FC236}">
                <a16:creationId xmlns:a16="http://schemas.microsoft.com/office/drawing/2014/main" id="{698BF076-F4E0-0D43-867D-0CEF0BD6BBC8}"/>
              </a:ext>
            </a:extLst>
          </p:cNvPr>
          <p:cNvSpPr txBox="1">
            <a:spLocks/>
          </p:cNvSpPr>
          <p:nvPr/>
        </p:nvSpPr>
        <p:spPr>
          <a:xfrm>
            <a:off x="6590955" y="3836262"/>
            <a:ext cx="4414968" cy="202506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a:t>応用例</a:t>
            </a:r>
            <a:endParaRPr lang="en-US" altLang="ja-JP" b="1" dirty="0"/>
          </a:p>
          <a:p>
            <a:pPr marL="0" indent="0">
              <a:buNone/>
            </a:pPr>
            <a:r>
              <a:rPr lang="en-US" altLang="ja-JP" dirty="0"/>
              <a:t>SNS</a:t>
            </a:r>
            <a:r>
              <a:rPr lang="ja-JP" altLang="en-US"/>
              <a:t>／新たにつながるユーザの予測</a:t>
            </a:r>
            <a:endParaRPr lang="en-US" altLang="ja-JP" dirty="0"/>
          </a:p>
          <a:p>
            <a:pPr marL="0" indent="0">
              <a:buNone/>
            </a:pPr>
            <a:r>
              <a:rPr lang="ja-JP" altLang="en-US"/>
              <a:t>通販／商品レコメンド</a:t>
            </a:r>
            <a:endParaRPr lang="en-US" altLang="ja-JP" dirty="0"/>
          </a:p>
          <a:p>
            <a:pPr marL="0" indent="0">
              <a:buNone/>
            </a:pPr>
            <a:endParaRPr lang="en-US" altLang="ja-JP" dirty="0"/>
          </a:p>
          <a:p>
            <a:pPr marL="0" indent="0">
              <a:buNone/>
            </a:pPr>
            <a:endParaRPr lang="ja-JP" altLang="en-US" sz="2100"/>
          </a:p>
        </p:txBody>
      </p:sp>
      <p:cxnSp>
        <p:nvCxnSpPr>
          <p:cNvPr id="20" name="直線コネクタ 19">
            <a:extLst>
              <a:ext uri="{FF2B5EF4-FFF2-40B4-BE49-F238E27FC236}">
                <a16:creationId xmlns:a16="http://schemas.microsoft.com/office/drawing/2014/main" id="{90FA4581-2C45-D049-AB59-AE69F79651A5}"/>
              </a:ext>
            </a:extLst>
          </p:cNvPr>
          <p:cNvCxnSpPr>
            <a:cxnSpLocks/>
          </p:cNvCxnSpPr>
          <p:nvPr/>
        </p:nvCxnSpPr>
        <p:spPr>
          <a:xfrm flipH="1">
            <a:off x="10212948" y="1508736"/>
            <a:ext cx="244697" cy="4988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F6F9BF5-95FB-414D-BF57-C1F05CECCA88}"/>
              </a:ext>
            </a:extLst>
          </p:cNvPr>
          <p:cNvSpPr txBox="1"/>
          <p:nvPr/>
        </p:nvSpPr>
        <p:spPr>
          <a:xfrm>
            <a:off x="10030404" y="1426288"/>
            <a:ext cx="304892" cy="369332"/>
          </a:xfrm>
          <a:prstGeom prst="rect">
            <a:avLst/>
          </a:prstGeom>
          <a:noFill/>
        </p:spPr>
        <p:txBody>
          <a:bodyPr wrap="none" rtlCol="0">
            <a:spAutoFit/>
          </a:bodyPr>
          <a:lstStyle/>
          <a:p>
            <a:r>
              <a:rPr kumimoji="1" lang="en-US" altLang="ja-JP" dirty="0">
                <a:solidFill>
                  <a:srgbClr val="FF0000"/>
                </a:solidFill>
              </a:rPr>
              <a:t>?</a:t>
            </a:r>
            <a:endParaRPr kumimoji="1" lang="ja-JP" altLang="en-US">
              <a:solidFill>
                <a:srgbClr val="FF0000"/>
              </a:solidFill>
            </a:endParaRPr>
          </a:p>
        </p:txBody>
      </p:sp>
      <p:sp>
        <p:nvSpPr>
          <p:cNvPr id="4" name="スライド番号プレースホルダー 3">
            <a:extLst>
              <a:ext uri="{FF2B5EF4-FFF2-40B4-BE49-F238E27FC236}">
                <a16:creationId xmlns:a16="http://schemas.microsoft.com/office/drawing/2014/main" id="{06D25776-A92C-DC49-A5DF-BED46A31291E}"/>
              </a:ext>
            </a:extLst>
          </p:cNvPr>
          <p:cNvSpPr>
            <a:spLocks noGrp="1"/>
          </p:cNvSpPr>
          <p:nvPr>
            <p:ph type="sldNum" sz="quarter" idx="12"/>
          </p:nvPr>
        </p:nvSpPr>
        <p:spPr/>
        <p:txBody>
          <a:bodyPr/>
          <a:lstStyle/>
          <a:p>
            <a:fld id="{FA12595E-B1A9-9E4B-81EE-990832342503}" type="slidenum">
              <a:rPr kumimoji="1" lang="ja-JP" altLang="en-US" smtClean="0"/>
              <a:t>7</a:t>
            </a:fld>
            <a:endParaRPr kumimoji="1" lang="ja-JP" altLang="en-US"/>
          </a:p>
        </p:txBody>
      </p:sp>
      <p:cxnSp>
        <p:nvCxnSpPr>
          <p:cNvPr id="15" name="直線コネクタ 14">
            <a:extLst>
              <a:ext uri="{FF2B5EF4-FFF2-40B4-BE49-F238E27FC236}">
                <a16:creationId xmlns:a16="http://schemas.microsoft.com/office/drawing/2014/main" id="{BB8468A8-6AD3-C044-9EED-DE44B02F4148}"/>
              </a:ext>
            </a:extLst>
          </p:cNvPr>
          <p:cNvCxnSpPr>
            <a:cxnSpLocks/>
          </p:cNvCxnSpPr>
          <p:nvPr/>
        </p:nvCxnSpPr>
        <p:spPr>
          <a:xfrm>
            <a:off x="6215448" y="1570257"/>
            <a:ext cx="0" cy="467403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8366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A2F320-0FB4-CA4D-A2AA-32AD3ED62C74}"/>
              </a:ext>
            </a:extLst>
          </p:cNvPr>
          <p:cNvSpPr>
            <a:spLocks noGrp="1"/>
          </p:cNvSpPr>
          <p:nvPr>
            <p:ph type="title"/>
          </p:nvPr>
        </p:nvSpPr>
        <p:spPr>
          <a:xfrm>
            <a:off x="838200" y="365125"/>
            <a:ext cx="11461124" cy="1325563"/>
          </a:xfrm>
        </p:spPr>
        <p:txBody>
          <a:bodyPr/>
          <a:lstStyle/>
          <a:p>
            <a:r>
              <a:rPr lang="ja-JP" altLang="en-US"/>
              <a:t>タスクへの解法</a:t>
            </a:r>
            <a:r>
              <a:rPr lang="en-US" altLang="ja-JP" dirty="0"/>
              <a:t> | GNN</a:t>
            </a:r>
            <a:endParaRPr kumimoji="1" lang="ja-JP" altLang="en-US"/>
          </a:p>
        </p:txBody>
      </p:sp>
      <p:sp>
        <p:nvSpPr>
          <p:cNvPr id="3" name="コンテンツ プレースホルダー 2">
            <a:extLst>
              <a:ext uri="{FF2B5EF4-FFF2-40B4-BE49-F238E27FC236}">
                <a16:creationId xmlns:a16="http://schemas.microsoft.com/office/drawing/2014/main" id="{A7038383-1A96-5143-B3FE-8D1CDBC2E1AF}"/>
              </a:ext>
            </a:extLst>
          </p:cNvPr>
          <p:cNvSpPr>
            <a:spLocks noGrp="1"/>
          </p:cNvSpPr>
          <p:nvPr>
            <p:ph idx="1"/>
          </p:nvPr>
        </p:nvSpPr>
        <p:spPr>
          <a:xfrm>
            <a:off x="838199" y="1595330"/>
            <a:ext cx="10344665" cy="4351338"/>
          </a:xfrm>
        </p:spPr>
        <p:txBody>
          <a:bodyPr>
            <a:normAutofit/>
          </a:bodyPr>
          <a:lstStyle/>
          <a:p>
            <a:pPr marL="0" indent="0">
              <a:buNone/>
            </a:pPr>
            <a:r>
              <a:rPr lang="en-US" altLang="ja-JP" b="1" dirty="0"/>
              <a:t>GNN(Graph Neural Network)</a:t>
            </a:r>
          </a:p>
          <a:p>
            <a:r>
              <a:rPr lang="ja-JP" altLang="en-US" sz="2400"/>
              <a:t>グラフに</a:t>
            </a:r>
            <a:r>
              <a:rPr lang="en-US" altLang="ja-JP" sz="2400" dirty="0"/>
              <a:t>Neural Network</a:t>
            </a:r>
            <a:r>
              <a:rPr lang="ja-JP" altLang="en-US" sz="2400"/>
              <a:t>を適用させたモデルの総称</a:t>
            </a:r>
            <a:endParaRPr lang="en-US" altLang="ja-JP" sz="2400" dirty="0"/>
          </a:p>
          <a:p>
            <a:r>
              <a:rPr lang="ja-JP" altLang="en-US" sz="2400"/>
              <a:t>ノードごとの特徴量をグラフ構造を用いて学習</a:t>
            </a:r>
            <a:endParaRPr lang="en-US" altLang="ja-JP" sz="2400" dirty="0"/>
          </a:p>
          <a:p>
            <a:r>
              <a:rPr lang="en-US" altLang="ja-JP" sz="2400" dirty="0"/>
              <a:t>MLP</a:t>
            </a:r>
            <a:r>
              <a:rPr lang="ja-JP" altLang="en-US" sz="2400"/>
              <a:t>のように層を重ねて学習するモデル</a:t>
            </a:r>
          </a:p>
        </p:txBody>
      </p:sp>
      <p:pic>
        <p:nvPicPr>
          <p:cNvPr id="4" name="Picture 2" descr="「graph convolutional networks」の画像検索結果">
            <a:extLst>
              <a:ext uri="{FF2B5EF4-FFF2-40B4-BE49-F238E27FC236}">
                <a16:creationId xmlns:a16="http://schemas.microsoft.com/office/drawing/2014/main" id="{8AA92785-8609-D046-B3C4-E5F78A352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555" y="3663875"/>
            <a:ext cx="5544151" cy="2875037"/>
          </a:xfrm>
          <a:prstGeom prst="rect">
            <a:avLst/>
          </a:prstGeom>
          <a:noFill/>
          <a:extLst>
            <a:ext uri="{909E8E84-426E-40DD-AFC4-6F175D3DCCD1}">
              <a14:hiddenFill xmlns:a14="http://schemas.microsoft.com/office/drawing/2010/main">
                <a:solidFill>
                  <a:srgbClr val="FFFFFF"/>
                </a:solidFill>
              </a14:hiddenFill>
            </a:ext>
          </a:extLst>
        </p:spPr>
      </p:pic>
      <p:sp>
        <p:nvSpPr>
          <p:cNvPr id="5" name="スライド番号プレースホルダー 4">
            <a:extLst>
              <a:ext uri="{FF2B5EF4-FFF2-40B4-BE49-F238E27FC236}">
                <a16:creationId xmlns:a16="http://schemas.microsoft.com/office/drawing/2014/main" id="{3F7458BA-7005-4B46-BD8D-D8BCDAF6B673}"/>
              </a:ext>
            </a:extLst>
          </p:cNvPr>
          <p:cNvSpPr>
            <a:spLocks noGrp="1"/>
          </p:cNvSpPr>
          <p:nvPr>
            <p:ph type="sldNum" sz="quarter" idx="12"/>
          </p:nvPr>
        </p:nvSpPr>
        <p:spPr/>
        <p:txBody>
          <a:bodyPr/>
          <a:lstStyle/>
          <a:p>
            <a:fld id="{FA12595E-B1A9-9E4B-81EE-990832342503}" type="slidenum">
              <a:rPr kumimoji="1" lang="ja-JP" altLang="en-US" smtClean="0"/>
              <a:t>8</a:t>
            </a:fld>
            <a:endParaRPr kumimoji="1" lang="ja-JP" altLang="en-US"/>
          </a:p>
        </p:txBody>
      </p:sp>
    </p:spTree>
    <p:extLst>
      <p:ext uri="{BB962C8B-B14F-4D97-AF65-F5344CB8AC3E}">
        <p14:creationId xmlns:p14="http://schemas.microsoft.com/office/powerpoint/2010/main" val="4125213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8096B3D-8E32-7C46-90C7-E7C6EAE426CA}"/>
                  </a:ext>
                </a:extLst>
              </p:cNvPr>
              <p:cNvSpPr>
                <a:spLocks noGrp="1"/>
              </p:cNvSpPr>
              <p:nvPr>
                <p:ph idx="1"/>
              </p:nvPr>
            </p:nvSpPr>
            <p:spPr/>
            <p:txBody>
              <a:bodyPr/>
              <a:lstStyle/>
              <a:p>
                <a:pPr marL="0" indent="0">
                  <a:buNone/>
                </a:pPr>
                <a:r>
                  <a:rPr lang="en-US" altLang="ja-JP" b="1" dirty="0"/>
                  <a:t>GCN(Graph Convolutional Network</a:t>
                </a:r>
                <a:r>
                  <a:rPr lang="en-US" altLang="ja-JP" dirty="0"/>
                  <a:t>)[</a:t>
                </a:r>
                <a:r>
                  <a:rPr lang="en-US" altLang="ja-JP" dirty="0" err="1"/>
                  <a:t>kipf</a:t>
                </a:r>
                <a:r>
                  <a:rPr lang="en-US" altLang="ja-JP" dirty="0"/>
                  <a:t> 2017]</a:t>
                </a:r>
              </a:p>
              <a:p>
                <a:pPr lvl="1"/>
                <a:r>
                  <a:rPr lang="en-US" altLang="ja-JP" dirty="0"/>
                  <a:t>GNN</a:t>
                </a:r>
                <a:r>
                  <a:rPr lang="ja-JP" altLang="en-US"/>
                  <a:t>の一手法、グラフ信号に対する畳み込みを簡略化したモデル</a:t>
                </a:r>
                <a:endParaRPr lang="en-US" altLang="ja-JP" dirty="0"/>
              </a:p>
              <a:p>
                <a:pPr lvl="1"/>
                <a:r>
                  <a:rPr lang="ja-JP" altLang="en-US"/>
                  <a:t>次</a:t>
                </a:r>
                <a:r>
                  <a:rPr lang="ja-JP" altLang="en-US" dirty="0"/>
                  <a:t>のようなグラフ畳み込み層を</a:t>
                </a:r>
                <a:r>
                  <a:rPr lang="ja-JP" altLang="en-US"/>
                  <a:t>重ねたモデル</a:t>
                </a:r>
                <a:endParaRPr lang="en-US" altLang="ja-JP" dirty="0"/>
              </a:p>
              <a:p>
                <a:pPr lvl="1"/>
                <a:endParaRPr lang="en-US" altLang="ja-JP" dirty="0"/>
              </a:p>
              <a:p>
                <a:endParaRPr lang="en-US" altLang="ja-JP" b="1" i="0" dirty="0">
                  <a:latin typeface="Cambria Math" panose="02040503050406030204" pitchFamily="18" charset="0"/>
                </a:endParaRPr>
              </a:p>
              <a:p>
                <a:pPr marL="457200" lvl="1" indent="0">
                  <a:buNone/>
                </a:pPr>
                <a:r>
                  <a:rPr lang="ja-JP" altLang="en-US" sz="2000" dirty="0"/>
                  <a:t>グラフ畳み込みカーネル</a:t>
                </a:r>
                <a:endParaRPr lang="en-US" altLang="ja-JP" sz="2000" dirty="0"/>
              </a:p>
              <a:p>
                <a:pPr marL="457200" lvl="1" indent="0">
                  <a:buNone/>
                </a:pPr>
                <a:r>
                  <a:rPr lang="ja-JP" altLang="en-US" sz="2000" dirty="0"/>
                  <a:t>隠れ表現行列</a:t>
                </a:r>
                <a:endParaRPr lang="en-US" altLang="ja-JP" sz="2000" dirty="0"/>
              </a:p>
              <a:p>
                <a:pPr marL="457200" lvl="1" indent="0">
                  <a:buNone/>
                </a:pPr>
                <a:r>
                  <a:rPr lang="ja-JP" altLang="en-US" sz="2000" dirty="0"/>
                  <a:t>学習可能なパラメータ</a:t>
                </a:r>
                <a:endParaRPr lang="en-US" altLang="ja-JP" sz="2000" dirty="0"/>
              </a:p>
              <a:p>
                <a:pPr marL="457200" lvl="1" indent="0">
                  <a:buNone/>
                </a:pPr>
                <a:r>
                  <a:rPr lang="ja-JP" altLang="en-US" sz="2000" dirty="0"/>
                  <a:t>活性化関数 </a:t>
                </a:r>
                <a:r>
                  <a:rPr lang="en-US" altLang="ja-JP" sz="2000" dirty="0"/>
                  <a:t>  </a:t>
                </a:r>
                <a14:m>
                  <m:oMath xmlns:m="http://schemas.openxmlformats.org/officeDocument/2006/math">
                    <m:r>
                      <a:rPr lang="en-US" altLang="ja-JP" sz="2000" b="0" i="0" smtClean="0">
                        <a:latin typeface="Cambria Math" panose="02040503050406030204" pitchFamily="18" charset="0"/>
                      </a:rPr>
                      <m:t>                          </m:t>
                    </m:r>
                    <m:r>
                      <a:rPr lang="en-US" altLang="ja-JP" sz="2000" b="0" i="1" smtClean="0">
                        <a:latin typeface="Cambria Math" panose="02040503050406030204" pitchFamily="18" charset="0"/>
                      </a:rPr>
                      <m:t>   </m:t>
                    </m:r>
                    <m:r>
                      <a:rPr lang="en-US" altLang="ja-JP" sz="2000" b="0" i="1" smtClean="0">
                        <a:latin typeface="Cambria Math" panose="02040503050406030204" pitchFamily="18" charset="0"/>
                      </a:rPr>
                      <m:t>𝜎</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m:t>
                        </m:r>
                      </m:e>
                    </m:d>
                  </m:oMath>
                </a14:m>
                <a:endParaRPr kumimoji="1" lang="ja-JP" altLang="en-US" sz="2000"/>
              </a:p>
            </p:txBody>
          </p:sp>
        </mc:Choice>
        <mc:Fallback xmlns="">
          <p:sp>
            <p:nvSpPr>
              <p:cNvPr id="3" name="コンテンツ プレースホルダー 2">
                <a:extLst>
                  <a:ext uri="{FF2B5EF4-FFF2-40B4-BE49-F238E27FC236}">
                    <a16:creationId xmlns:a16="http://schemas.microsoft.com/office/drawing/2014/main" id="{38096B3D-8E32-7C46-90C7-E7C6EAE426CA}"/>
                  </a:ext>
                </a:extLst>
              </p:cNvPr>
              <p:cNvSpPr>
                <a:spLocks noGrp="1" noRot="1" noChangeAspect="1" noMove="1" noResize="1" noEditPoints="1" noAdjustHandles="1" noChangeArrowheads="1" noChangeShapeType="1" noTextEdit="1"/>
              </p:cNvSpPr>
              <p:nvPr>
                <p:ph idx="1"/>
              </p:nvPr>
            </p:nvSpPr>
            <p:spPr>
              <a:blipFill>
                <a:blip r:embed="rId3"/>
                <a:stretch>
                  <a:fillRect l="-1086" t="-2632"/>
                </a:stretch>
              </a:blipFill>
            </p:spPr>
            <p:txBody>
              <a:bodyPr/>
              <a:lstStyle/>
              <a:p>
                <a:r>
                  <a:rPr lang="ja-JP" altLang="en-US">
                    <a:noFill/>
                  </a:rPr>
                  <a:t> </a:t>
                </a:r>
              </a:p>
            </p:txBody>
          </p:sp>
        </mc:Fallback>
      </mc:AlternateContent>
      <p:pic>
        <p:nvPicPr>
          <p:cNvPr id="4" name="図 3">
            <a:extLst>
              <a:ext uri="{FF2B5EF4-FFF2-40B4-BE49-F238E27FC236}">
                <a16:creationId xmlns:a16="http://schemas.microsoft.com/office/drawing/2014/main" id="{D16BD274-D8D4-414A-9D95-4724589C6EB4}"/>
              </a:ext>
            </a:extLst>
          </p:cNvPr>
          <p:cNvPicPr>
            <a:picLocks noChangeAspect="1"/>
          </p:cNvPicPr>
          <p:nvPr/>
        </p:nvPicPr>
        <p:blipFill>
          <a:blip r:embed="rId4"/>
          <a:stretch>
            <a:fillRect/>
          </a:stretch>
        </p:blipFill>
        <p:spPr>
          <a:xfrm>
            <a:off x="3107344" y="3238782"/>
            <a:ext cx="3830489" cy="483733"/>
          </a:xfrm>
          <a:prstGeom prst="rect">
            <a:avLst/>
          </a:prstGeom>
        </p:spPr>
      </p:pic>
      <p:pic>
        <p:nvPicPr>
          <p:cNvPr id="5" name="図 4">
            <a:extLst>
              <a:ext uri="{FF2B5EF4-FFF2-40B4-BE49-F238E27FC236}">
                <a16:creationId xmlns:a16="http://schemas.microsoft.com/office/drawing/2014/main" id="{6FAD0037-DD7A-FF4C-A698-732BCDD93E22}"/>
              </a:ext>
            </a:extLst>
          </p:cNvPr>
          <p:cNvPicPr>
            <a:picLocks noChangeAspect="1"/>
          </p:cNvPicPr>
          <p:nvPr/>
        </p:nvPicPr>
        <p:blipFill>
          <a:blip r:embed="rId5"/>
          <a:stretch>
            <a:fillRect/>
          </a:stretch>
        </p:blipFill>
        <p:spPr>
          <a:xfrm>
            <a:off x="4466242" y="3909149"/>
            <a:ext cx="2718488" cy="279331"/>
          </a:xfrm>
          <a:prstGeom prst="rect">
            <a:avLst/>
          </a:prstGeom>
        </p:spPr>
      </p:pic>
      <p:pic>
        <p:nvPicPr>
          <p:cNvPr id="6" name="図 5">
            <a:extLst>
              <a:ext uri="{FF2B5EF4-FFF2-40B4-BE49-F238E27FC236}">
                <a16:creationId xmlns:a16="http://schemas.microsoft.com/office/drawing/2014/main" id="{93C295B8-66F5-F54E-B2B8-42B6E3920858}"/>
              </a:ext>
            </a:extLst>
          </p:cNvPr>
          <p:cNvPicPr>
            <a:picLocks noChangeAspect="1"/>
          </p:cNvPicPr>
          <p:nvPr/>
        </p:nvPicPr>
        <p:blipFill>
          <a:blip r:embed="rId6"/>
          <a:stretch>
            <a:fillRect/>
          </a:stretch>
        </p:blipFill>
        <p:spPr>
          <a:xfrm>
            <a:off x="4466242" y="4256203"/>
            <a:ext cx="3616337" cy="359140"/>
          </a:xfrm>
          <a:prstGeom prst="rect">
            <a:avLst/>
          </a:prstGeom>
        </p:spPr>
      </p:pic>
      <p:pic>
        <p:nvPicPr>
          <p:cNvPr id="7" name="図 6">
            <a:extLst>
              <a:ext uri="{FF2B5EF4-FFF2-40B4-BE49-F238E27FC236}">
                <a16:creationId xmlns:a16="http://schemas.microsoft.com/office/drawing/2014/main" id="{286FA7F5-D267-A540-AB40-4F6C6A69B314}"/>
              </a:ext>
            </a:extLst>
          </p:cNvPr>
          <p:cNvPicPr>
            <a:picLocks noChangeAspect="1"/>
          </p:cNvPicPr>
          <p:nvPr/>
        </p:nvPicPr>
        <p:blipFill>
          <a:blip r:embed="rId7"/>
          <a:stretch>
            <a:fillRect/>
          </a:stretch>
        </p:blipFill>
        <p:spPr>
          <a:xfrm>
            <a:off x="4466242" y="4615160"/>
            <a:ext cx="2174790" cy="314247"/>
          </a:xfrm>
          <a:prstGeom prst="rect">
            <a:avLst/>
          </a:prstGeom>
        </p:spPr>
      </p:pic>
      <p:pic>
        <p:nvPicPr>
          <p:cNvPr id="8" name="図 7">
            <a:extLst>
              <a:ext uri="{FF2B5EF4-FFF2-40B4-BE49-F238E27FC236}">
                <a16:creationId xmlns:a16="http://schemas.microsoft.com/office/drawing/2014/main" id="{F55EF37B-EC87-9A47-9E75-C8C75B229871}"/>
              </a:ext>
            </a:extLst>
          </p:cNvPr>
          <p:cNvPicPr>
            <a:picLocks noChangeAspect="1"/>
          </p:cNvPicPr>
          <p:nvPr/>
        </p:nvPicPr>
        <p:blipFill>
          <a:blip r:embed="rId8"/>
          <a:stretch>
            <a:fillRect/>
          </a:stretch>
        </p:blipFill>
        <p:spPr>
          <a:xfrm>
            <a:off x="7819013" y="4740512"/>
            <a:ext cx="4039296" cy="1798400"/>
          </a:xfrm>
          <a:prstGeom prst="rect">
            <a:avLst/>
          </a:prstGeom>
        </p:spPr>
      </p:pic>
      <p:sp>
        <p:nvSpPr>
          <p:cNvPr id="9" name="正方形/長方形 8">
            <a:extLst>
              <a:ext uri="{FF2B5EF4-FFF2-40B4-BE49-F238E27FC236}">
                <a16:creationId xmlns:a16="http://schemas.microsoft.com/office/drawing/2014/main" id="{9B271B46-106D-234A-A45E-9EE23CEBAFCE}"/>
              </a:ext>
            </a:extLst>
          </p:cNvPr>
          <p:cNvSpPr/>
          <p:nvPr/>
        </p:nvSpPr>
        <p:spPr>
          <a:xfrm>
            <a:off x="522424" y="5762760"/>
            <a:ext cx="7389087" cy="984885"/>
          </a:xfrm>
          <a:prstGeom prst="rect">
            <a:avLst/>
          </a:prstGeom>
        </p:spPr>
        <p:txBody>
          <a:bodyPr wrap="square">
            <a:spAutoFit/>
          </a:bodyPr>
          <a:lstStyle/>
          <a:p>
            <a:pPr lvl="1"/>
            <a:r>
              <a:rPr lang="ja-JP" altLang="en-US"/>
              <a:t>✅</a:t>
            </a:r>
            <a:r>
              <a:rPr lang="ja-JP" altLang="en-US" sz="2000"/>
              <a:t>グラフ分析における様々なタスクで優れた精度を達成</a:t>
            </a:r>
            <a:endParaRPr lang="en-US" altLang="ja-JP" sz="2000" dirty="0"/>
          </a:p>
          <a:p>
            <a:pPr lvl="1"/>
            <a:r>
              <a:rPr lang="ja-JP" altLang="en-US" sz="2000"/>
              <a:t>❌</a:t>
            </a:r>
            <a:r>
              <a:rPr lang="ja-JP" altLang="en-US" sz="2000">
                <a:solidFill>
                  <a:schemeClr val="accent1"/>
                </a:solidFill>
              </a:rPr>
              <a:t>欠損値</a:t>
            </a:r>
            <a:r>
              <a:rPr lang="ja-JP" altLang="en-US" sz="2000"/>
              <a:t>を含むグラフを直接扱うことが難しい</a:t>
            </a:r>
          </a:p>
          <a:p>
            <a:pPr lvl="1"/>
            <a:endParaRPr lang="en-US" altLang="ja-JP" dirty="0"/>
          </a:p>
        </p:txBody>
      </p:sp>
      <p:sp>
        <p:nvSpPr>
          <p:cNvPr id="11" name="右矢印 10">
            <a:extLst>
              <a:ext uri="{FF2B5EF4-FFF2-40B4-BE49-F238E27FC236}">
                <a16:creationId xmlns:a16="http://schemas.microsoft.com/office/drawing/2014/main" id="{CC1F261D-CFF9-7747-A026-95CAB485570F}"/>
              </a:ext>
            </a:extLst>
          </p:cNvPr>
          <p:cNvSpPr/>
          <p:nvPr/>
        </p:nvSpPr>
        <p:spPr>
          <a:xfrm>
            <a:off x="1161536" y="6437752"/>
            <a:ext cx="406936" cy="2760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57838B5-1862-134D-B34B-FBA6EA1FE59D}"/>
              </a:ext>
            </a:extLst>
          </p:cNvPr>
          <p:cNvSpPr txBox="1"/>
          <p:nvPr/>
        </p:nvSpPr>
        <p:spPr>
          <a:xfrm>
            <a:off x="1568472" y="6406565"/>
            <a:ext cx="2492990" cy="400110"/>
          </a:xfrm>
          <a:prstGeom prst="rect">
            <a:avLst/>
          </a:prstGeom>
          <a:noFill/>
        </p:spPr>
        <p:txBody>
          <a:bodyPr wrap="none" rtlCol="0">
            <a:spAutoFit/>
          </a:bodyPr>
          <a:lstStyle/>
          <a:p>
            <a:r>
              <a:rPr kumimoji="1" lang="ja-JP" altLang="en-US" sz="2000" b="1"/>
              <a:t>本研究で解決したい</a:t>
            </a:r>
          </a:p>
        </p:txBody>
      </p:sp>
      <p:sp>
        <p:nvSpPr>
          <p:cNvPr id="10" name="スライド番号プレースホルダー 9">
            <a:extLst>
              <a:ext uri="{FF2B5EF4-FFF2-40B4-BE49-F238E27FC236}">
                <a16:creationId xmlns:a16="http://schemas.microsoft.com/office/drawing/2014/main" id="{CB50BC67-4E85-3C47-8B99-26ADB9141475}"/>
              </a:ext>
            </a:extLst>
          </p:cNvPr>
          <p:cNvSpPr>
            <a:spLocks noGrp="1"/>
          </p:cNvSpPr>
          <p:nvPr>
            <p:ph type="sldNum" sz="quarter" idx="12"/>
          </p:nvPr>
        </p:nvSpPr>
        <p:spPr/>
        <p:txBody>
          <a:bodyPr/>
          <a:lstStyle/>
          <a:p>
            <a:fld id="{FA12595E-B1A9-9E4B-81EE-990832342503}" type="slidenum">
              <a:rPr kumimoji="1" lang="ja-JP" altLang="en-US" smtClean="0"/>
              <a:t>9</a:t>
            </a:fld>
            <a:endParaRPr kumimoji="1" lang="ja-JP" altLang="en-US"/>
          </a:p>
        </p:txBody>
      </p:sp>
      <p:sp>
        <p:nvSpPr>
          <p:cNvPr id="13" name="テキスト ボックス 12">
            <a:extLst>
              <a:ext uri="{FF2B5EF4-FFF2-40B4-BE49-F238E27FC236}">
                <a16:creationId xmlns:a16="http://schemas.microsoft.com/office/drawing/2014/main" id="{828F6F40-9DEF-414B-8897-DA1C7A475891}"/>
              </a:ext>
            </a:extLst>
          </p:cNvPr>
          <p:cNvSpPr txBox="1"/>
          <p:nvPr/>
        </p:nvSpPr>
        <p:spPr>
          <a:xfrm>
            <a:off x="7642717" y="3217571"/>
            <a:ext cx="3006199" cy="461665"/>
          </a:xfrm>
          <a:prstGeom prst="rect">
            <a:avLst/>
          </a:prstGeom>
          <a:noFill/>
        </p:spPr>
        <p:txBody>
          <a:bodyPr wrap="square" rtlCol="0">
            <a:spAutoFit/>
          </a:bodyPr>
          <a:lstStyle/>
          <a:p>
            <a:r>
              <a:rPr lang="ja-JP" altLang="en-US"/>
              <a:t>・ ・ ・</a:t>
            </a:r>
            <a:r>
              <a:rPr kumimoji="1" lang="en-US" altLang="ja-JP" sz="2400" dirty="0"/>
              <a:t>(1)</a:t>
            </a:r>
            <a:endParaRPr kumimoji="1" lang="ja-JP" altLang="en-US" sz="2400"/>
          </a:p>
        </p:txBody>
      </p:sp>
      <p:sp>
        <p:nvSpPr>
          <p:cNvPr id="14" name="左大かっこ 13">
            <a:extLst>
              <a:ext uri="{FF2B5EF4-FFF2-40B4-BE49-F238E27FC236}">
                <a16:creationId xmlns:a16="http://schemas.microsoft.com/office/drawing/2014/main" id="{D22FE3F7-656B-1E41-8517-E91FCF0ACDD1}"/>
              </a:ext>
            </a:extLst>
          </p:cNvPr>
          <p:cNvSpPr/>
          <p:nvPr/>
        </p:nvSpPr>
        <p:spPr>
          <a:xfrm>
            <a:off x="1161536" y="4032723"/>
            <a:ext cx="148280" cy="125597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3E4767E2-D27B-D84B-9DA8-EFA4C96D80E6}"/>
              </a:ext>
            </a:extLst>
          </p:cNvPr>
          <p:cNvSpPr>
            <a:spLocks noGrp="1"/>
          </p:cNvSpPr>
          <p:nvPr>
            <p:ph type="title"/>
          </p:nvPr>
        </p:nvSpPr>
        <p:spPr>
          <a:xfrm>
            <a:off x="838200" y="365125"/>
            <a:ext cx="11461124" cy="1325563"/>
          </a:xfrm>
        </p:spPr>
        <p:txBody>
          <a:bodyPr/>
          <a:lstStyle/>
          <a:p>
            <a:r>
              <a:rPr lang="ja-JP" altLang="en-US"/>
              <a:t>タスクへの解法</a:t>
            </a:r>
            <a:r>
              <a:rPr lang="en-US" altLang="ja-JP" dirty="0"/>
              <a:t> | GCN</a:t>
            </a:r>
            <a:endParaRPr kumimoji="1" lang="ja-JP" altLang="en-US"/>
          </a:p>
        </p:txBody>
      </p:sp>
    </p:spTree>
    <p:extLst>
      <p:ext uri="{BB962C8B-B14F-4D97-AF65-F5344CB8AC3E}">
        <p14:creationId xmlns:p14="http://schemas.microsoft.com/office/powerpoint/2010/main" val="225599671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13621</TotalTime>
  <Words>5331</Words>
  <Application>Microsoft Macintosh PowerPoint</Application>
  <PresentationFormat>ワイド画面</PresentationFormat>
  <Paragraphs>850</Paragraphs>
  <Slides>44</Slides>
  <Notes>34</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44</vt:i4>
      </vt:variant>
    </vt:vector>
  </HeadingPairs>
  <TitlesOfParts>
    <vt:vector size="52" baseType="lpstr">
      <vt:lpstr>IPAexMincho</vt:lpstr>
      <vt:lpstr>NotoSansJP</vt:lpstr>
      <vt:lpstr>游ゴシック</vt:lpstr>
      <vt:lpstr>游ゴシック Light</vt:lpstr>
      <vt:lpstr>Arial</vt:lpstr>
      <vt:lpstr>Cambria Math</vt:lpstr>
      <vt:lpstr>Segoe UI Historic</vt:lpstr>
      <vt:lpstr>Office テーマ</vt:lpstr>
      <vt:lpstr>グラフ構造を用いて欠損値 補完を行うネットワークの 半教師あり学習</vt:lpstr>
      <vt:lpstr>目次</vt:lpstr>
      <vt:lpstr>目次</vt:lpstr>
      <vt:lpstr>属性付きグラフ(1/2)</vt:lpstr>
      <vt:lpstr>属性付きグラフ(2/2)</vt:lpstr>
      <vt:lpstr>グラフのタスク | (1)半教師ありノード分類</vt:lpstr>
      <vt:lpstr>グラフのタスク | (2)リンク予測</vt:lpstr>
      <vt:lpstr>タスクへの解法 | GNN</vt:lpstr>
      <vt:lpstr>タスクへの解法 | GCN</vt:lpstr>
      <vt:lpstr>目次</vt:lpstr>
      <vt:lpstr>欠損値データ</vt:lpstr>
      <vt:lpstr>欠損値へのアプローチ</vt:lpstr>
      <vt:lpstr>完全データの作成方法</vt:lpstr>
      <vt:lpstr>目次</vt:lpstr>
      <vt:lpstr>提案手法 | 構造的補完</vt:lpstr>
      <vt:lpstr>提案手法 | 近隣平均補完</vt:lpstr>
      <vt:lpstr>提案手法 | 近隣再帰補完</vt:lpstr>
      <vt:lpstr>提案手法 | 用いる機械学習手法</vt:lpstr>
      <vt:lpstr>提案手法 | モデル定義</vt:lpstr>
      <vt:lpstr>目次</vt:lpstr>
      <vt:lpstr>実験設定 | データセット、手法</vt:lpstr>
      <vt:lpstr>実験設定 | 欠損パターン</vt:lpstr>
      <vt:lpstr>実験設定 | ノード分類</vt:lpstr>
      <vt:lpstr>ノード分類 | Cora</vt:lpstr>
      <vt:lpstr>ノード分類 | Citeseer</vt:lpstr>
      <vt:lpstr>ノード分類 | Amaphoto</vt:lpstr>
      <vt:lpstr>ノード分類 | Amacomp</vt:lpstr>
      <vt:lpstr>再帰回数による精度 | Cora</vt:lpstr>
      <vt:lpstr>再帰回数による精度 | Citeseer</vt:lpstr>
      <vt:lpstr>再帰回数による精度 | Amaphoto</vt:lpstr>
      <vt:lpstr>再帰回数による精度 | Amacomp</vt:lpstr>
      <vt:lpstr>リンク予測 | 実験の設定</vt:lpstr>
      <vt:lpstr>リンク予測 | Cora</vt:lpstr>
      <vt:lpstr>リンク予測 | Citeseer</vt:lpstr>
      <vt:lpstr>目次</vt:lpstr>
      <vt:lpstr>結論と今後の課題</vt:lpstr>
      <vt:lpstr>参考文献(1/2)</vt:lpstr>
      <vt:lpstr>参考文献(2/2)</vt:lpstr>
      <vt:lpstr>付録 | GNNのメカニズム</vt:lpstr>
      <vt:lpstr>付録 | 比較手法</vt:lpstr>
      <vt:lpstr>付録 | ハイパーパラメータ</vt:lpstr>
      <vt:lpstr>付録 | 欠損メカニズム</vt:lpstr>
      <vt:lpstr>付録 | 欠損値補完の精度</vt:lpstr>
      <vt:lpstr>リンク予測の損失関数</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修論発表</dc:title>
  <dc:creator>純平 吉川</dc:creator>
  <cp:lastModifiedBy>純平 吉川</cp:lastModifiedBy>
  <cp:revision>323</cp:revision>
  <cp:lastPrinted>2022-01-29T15:37:14Z</cp:lastPrinted>
  <dcterms:created xsi:type="dcterms:W3CDTF">2022-01-20T15:18:33Z</dcterms:created>
  <dcterms:modified xsi:type="dcterms:W3CDTF">2022-01-30T16:46:22Z</dcterms:modified>
</cp:coreProperties>
</file>